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79" r:id="rId3"/>
    <p:sldId id="272" r:id="rId4"/>
    <p:sldId id="273" r:id="rId5"/>
    <p:sldId id="260" r:id="rId6"/>
    <p:sldId id="293" r:id="rId7"/>
    <p:sldId id="274" r:id="rId8"/>
    <p:sldId id="282" r:id="rId9"/>
    <p:sldId id="261" r:id="rId10"/>
    <p:sldId id="275" r:id="rId11"/>
    <p:sldId id="289" r:id="rId12"/>
    <p:sldId id="277" r:id="rId13"/>
    <p:sldId id="290" r:id="rId14"/>
    <p:sldId id="263" r:id="rId15"/>
    <p:sldId id="278" r:id="rId16"/>
    <p:sldId id="264" r:id="rId17"/>
    <p:sldId id="266" r:id="rId18"/>
    <p:sldId id="281" r:id="rId19"/>
    <p:sldId id="292" r:id="rId20"/>
    <p:sldId id="291" r:id="rId21"/>
    <p:sldId id="267" r:id="rId22"/>
    <p:sldId id="283" r:id="rId23"/>
    <p:sldId id="284" r:id="rId24"/>
    <p:sldId id="285" r:id="rId25"/>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400"/>
    <a:srgbClr val="EC9A00"/>
    <a:srgbClr val="DC1F59"/>
    <a:srgbClr val="D0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55556" autoAdjust="0"/>
  </p:normalViewPr>
  <p:slideViewPr>
    <p:cSldViewPr>
      <p:cViewPr varScale="1">
        <p:scale>
          <a:sx n="49" d="100"/>
          <a:sy n="49" d="100"/>
        </p:scale>
        <p:origin x="2429" y="62"/>
      </p:cViewPr>
      <p:guideLst>
        <p:guide orient="horz" pos="2115"/>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t>28.01.2016</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t>‹#›</a:t>
            </a:fld>
            <a:endParaRPr lang="ru-RU"/>
          </a:p>
        </p:txBody>
      </p:sp>
    </p:spTree>
    <p:extLst>
      <p:ext uri="{BB962C8B-B14F-4D97-AF65-F5344CB8AC3E}">
        <p14:creationId xmlns:p14="http://schemas.microsoft.com/office/powerpoint/2010/main"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t>28.01.2016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t>‹#›</a:t>
            </a:fld>
            <a:endParaRPr lang="ru-RU"/>
          </a:p>
        </p:txBody>
      </p:sp>
    </p:spTree>
    <p:extLst>
      <p:ext uri="{BB962C8B-B14F-4D97-AF65-F5344CB8AC3E}">
        <p14:creationId xmlns:p14="http://schemas.microsoft.com/office/powerpoint/2010/main"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Our modern lifestyles are all too often lacking in what we need for increased vigor and life expectancy. Why is that?</a:t>
            </a:r>
          </a:p>
          <a:p>
            <a:r>
              <a:rPr lang="en-US" sz="1200" kern="1200" dirty="0" smtClean="0">
                <a:solidFill>
                  <a:schemeClr val="tx1"/>
                </a:solidFill>
                <a:effectLst/>
                <a:latin typeface="+mn-lt"/>
                <a:ea typeface="+mn-ea"/>
                <a:cs typeface="+mn-cs"/>
              </a:rPr>
              <a:t>• Negative environmental factors. The atmosphere continues to accumulate harmful emissions from transportation, energy production and industry, and our bodies are incessantly bombarded by electromagnetic radiation from all of our household gadgets, cell phones and computer hardware. </a:t>
            </a:r>
          </a:p>
          <a:p>
            <a:r>
              <a:rPr lang="en-US" sz="1200" kern="1200" dirty="0" smtClean="0">
                <a:solidFill>
                  <a:schemeClr val="tx1"/>
                </a:solidFill>
                <a:effectLst/>
                <a:latin typeface="+mn-lt"/>
                <a:ea typeface="+mn-ea"/>
                <a:cs typeface="+mn-cs"/>
              </a:rPr>
              <a:t>• The pace of our lives has quickened. We cut short our time for sleep and true recreation. </a:t>
            </a:r>
          </a:p>
          <a:p>
            <a:r>
              <a:rPr lang="en-US" sz="1200" kern="1200" dirty="0" smtClean="0">
                <a:solidFill>
                  <a:schemeClr val="tx1"/>
                </a:solidFill>
                <a:effectLst/>
                <a:latin typeface="+mn-lt"/>
                <a:ea typeface="+mn-ea"/>
                <a:cs typeface="+mn-cs"/>
              </a:rPr>
              <a:t>• People in today’s society are in a constant state of stress, from commute to daily grind. The mass media are also often the bearers of bad news. </a:t>
            </a:r>
          </a:p>
          <a:p>
            <a:r>
              <a:rPr lang="en-US" sz="1200" kern="1200" dirty="0" smtClean="0">
                <a:solidFill>
                  <a:schemeClr val="tx1"/>
                </a:solidFill>
                <a:effectLst/>
                <a:latin typeface="+mn-lt"/>
                <a:ea typeface="+mn-ea"/>
                <a:cs typeface="+mn-cs"/>
              </a:rPr>
              <a:t>• Harmful addictions. One cigarette burns off 25-30 mg of Vitamin C.</a:t>
            </a:r>
          </a:p>
          <a:p>
            <a:r>
              <a:rPr lang="en-US" sz="1200" kern="1200" dirty="0" smtClean="0">
                <a:solidFill>
                  <a:schemeClr val="tx1"/>
                </a:solidFill>
                <a:effectLst/>
                <a:latin typeface="+mn-lt"/>
                <a:ea typeface="+mn-ea"/>
                <a:cs typeface="+mn-cs"/>
              </a:rPr>
              <a:t>• We are less physically active. Our lifestyles have become more sedentary. </a:t>
            </a:r>
          </a:p>
          <a:p>
            <a:endParaRPr lang="ru-RU" dirty="0" smtClean="0"/>
          </a:p>
          <a:p>
            <a:r>
              <a:rPr lang="en-US" sz="1200" kern="1200" dirty="0" smtClean="0">
                <a:solidFill>
                  <a:schemeClr val="tx1"/>
                </a:solidFill>
                <a:effectLst/>
                <a:latin typeface="+mn-lt"/>
                <a:ea typeface="+mn-ea"/>
                <a:cs typeface="+mn-cs"/>
              </a:rPr>
              <a:t>Our diets have changed. We never have the time to prepare food that is healthy and tasty. We scarf down our food with dry mouths. What kinds of things do we nourish ourselves with today? Our foods are dense (hamburgers, pasta, breads and pastries) and we consider that abundance is the key to healthy eating. But this is a grave misconception, as the quality of the food does not meet our bodies’ needs for nutrients. </a:t>
            </a:r>
          </a:p>
          <a:p>
            <a:r>
              <a:rPr lang="en-US" sz="1200" kern="1200" dirty="0" smtClean="0">
                <a:solidFill>
                  <a:schemeClr val="tx1"/>
                </a:solidFill>
                <a:effectLst/>
                <a:latin typeface="+mn-lt"/>
                <a:ea typeface="+mn-ea"/>
                <a:cs typeface="+mn-cs"/>
              </a:rPr>
              <a:t>Many of the foods we consume contain preservatives, thickening agents, artificial colors and flavor enhancers that serve only to improve their superficial appearance or taste while in no way doing the same for their quality. </a:t>
            </a:r>
          </a:p>
          <a:p>
            <a:r>
              <a:rPr lang="en-US" sz="1200" kern="1200" dirty="0" smtClean="0">
                <a:solidFill>
                  <a:schemeClr val="tx1"/>
                </a:solidFill>
                <a:effectLst/>
                <a:latin typeface="+mn-lt"/>
                <a:ea typeface="+mn-ea"/>
                <a:cs typeface="+mn-cs"/>
              </a:rPr>
              <a:t>While we eat fruits and vegetables every day, we still fail to reach the amounts of vitamins and minerals we truly require, because the soils we farm today are, like the atmosphere, polluted and depleted. Even more nutrients are lost during transport.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 top of that, store-bought “fresh” vegetables, fruits and herbs are often treated to increase their shelf life, but that can lead to a significant reduction in their nutritional value.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often use low-fiber, highly refined ingredients in our kitchens. Doesn’t everyone know that nutrients are found in their highest concentrations in peels, skins, bran and germ, everything we so often treat as food waste.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Moreover, most plant-based nutrients are lost when high-temperature cooking methods are used.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 a result of the use of hormones and antibiotics in the livestock and poultry farming industries, and growth agents in crop farming, we end up with groceries that are depleted of nutrients, and moreover, which cause harm to health. </a:t>
            </a:r>
          </a:p>
          <a:p>
            <a:endParaRPr lang="en-US" dirty="0" smtClean="0"/>
          </a:p>
          <a:p>
            <a:r>
              <a:rPr lang="en-US" sz="1200" kern="1200" dirty="0" smtClean="0">
                <a:solidFill>
                  <a:schemeClr val="tx1"/>
                </a:solidFill>
                <a:effectLst/>
                <a:latin typeface="+mn-lt"/>
                <a:ea typeface="+mn-ea"/>
                <a:cs typeface="+mn-cs"/>
              </a:rPr>
              <a:t>As a result, an abundance of carbohydrates, fats, calories, and a deficit in fiber, protein and nearly all vitamins and many minerals. </a:t>
            </a:r>
          </a:p>
          <a:p>
            <a:endParaRPr lang="ru-RU" dirty="0" smtClean="0"/>
          </a:p>
          <a:p>
            <a:r>
              <a:rPr lang="en-US" sz="1200" kern="1200" dirty="0" smtClean="0">
                <a:solidFill>
                  <a:schemeClr val="tx1"/>
                </a:solidFill>
                <a:effectLst/>
                <a:latin typeface="+mn-lt"/>
                <a:ea typeface="+mn-ea"/>
                <a:cs typeface="+mn-cs"/>
              </a:rPr>
              <a:t>Scientific research confirms that even in highly developed countries, the majority of people who eat vegetables and fruit several times a day still suffer from a lack of vitamins and minerals. Residents of the U.S.A., Germany, France and the U.K. only consume 30% of the nutrients their bodies require on a daily basis. </a:t>
            </a:r>
          </a:p>
          <a:p>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t>2</a:t>
            </a:fld>
            <a:endParaRPr lang="ru-RU" dirty="0"/>
          </a:p>
        </p:txBody>
      </p:sp>
    </p:spTree>
    <p:extLst>
      <p:ext uri="{BB962C8B-B14F-4D97-AF65-F5344CB8AC3E}">
        <p14:creationId xmlns:p14="http://schemas.microsoft.com/office/powerpoint/2010/main" val="303371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i="1" kern="1200" dirty="0" err="1" smtClean="0">
                <a:solidFill>
                  <a:schemeClr val="tx1"/>
                </a:solidFill>
                <a:effectLst/>
                <a:latin typeface="+mn-lt"/>
                <a:ea typeface="+mn-ea"/>
                <a:cs typeface="+mn-cs"/>
              </a:rPr>
              <a:t>Verisol</a:t>
            </a:r>
            <a:r>
              <a:rPr lang="en-US" sz="1200" b="1" i="1" kern="1200" dirty="0" smtClean="0">
                <a:solidFill>
                  <a:schemeClr val="tx1"/>
                </a:solidFill>
                <a:effectLst/>
                <a:latin typeface="+mn-lt"/>
                <a:ea typeface="+mn-ea"/>
                <a:cs typeface="+mn-cs"/>
              </a:rPr>
              <a:t> peptide collagen </a:t>
            </a:r>
            <a:r>
              <a:rPr lang="en-US" sz="1200" kern="1200" dirty="0" smtClean="0">
                <a:solidFill>
                  <a:schemeClr val="tx1"/>
                </a:solidFill>
                <a:effectLst/>
                <a:latin typeface="+mn-lt"/>
                <a:ea typeface="+mn-ea"/>
                <a:cs typeface="+mn-cs"/>
              </a:rPr>
              <a:t>was developed to improve the quality of life of people around the world. Many scientific studies have proven that it improves the functional state of joints and bones, and helps to normalize weight and slows down the aging of the skin. </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Verisol</a:t>
            </a:r>
            <a:r>
              <a:rPr lang="en-US" sz="1200" kern="1200" dirty="0" smtClean="0">
                <a:solidFill>
                  <a:schemeClr val="tx1"/>
                </a:solidFill>
                <a:effectLst/>
                <a:latin typeface="+mn-lt"/>
                <a:ea typeface="+mn-ea"/>
                <a:cs typeface="+mn-cs"/>
              </a:rPr>
              <a:t> collagen combines beautifully with the other ingredients, is readily absorbed and taken up by the body. </a:t>
            </a:r>
          </a:p>
          <a:p>
            <a:r>
              <a:rPr lang="en-US" sz="1200" kern="1200" dirty="0" smtClean="0">
                <a:solidFill>
                  <a:schemeClr val="tx1"/>
                </a:solidFill>
                <a:effectLst/>
                <a:latin typeface="+mn-lt"/>
                <a:ea typeface="+mn-ea"/>
                <a:cs typeface="+mn-cs"/>
              </a:rPr>
              <a:t>Working from the inside out, the </a:t>
            </a:r>
            <a:r>
              <a:rPr lang="en-US" sz="1200" kern="1200" dirty="0" err="1" smtClean="0">
                <a:solidFill>
                  <a:schemeClr val="tx1"/>
                </a:solidFill>
                <a:effectLst/>
                <a:latin typeface="+mn-lt"/>
                <a:ea typeface="+mn-ea"/>
                <a:cs typeface="+mn-cs"/>
              </a:rPr>
              <a:t>Verisol</a:t>
            </a:r>
            <a:r>
              <a:rPr lang="en-US" sz="1200" kern="1200" dirty="0" smtClean="0">
                <a:solidFill>
                  <a:schemeClr val="tx1"/>
                </a:solidFill>
                <a:effectLst/>
                <a:latin typeface="+mn-lt"/>
                <a:ea typeface="+mn-ea"/>
                <a:cs typeface="+mn-cs"/>
              </a:rPr>
              <a:t> peptides directly hinder the breakdown of collagen in the skin, allowing the moisturizers to penetrate deeper, making it more supple and slowing down the wrinkle formation process. </a:t>
            </a:r>
          </a:p>
          <a:p>
            <a:endParaRPr lang="ru-RU" dirty="0" smtClean="0"/>
          </a:p>
          <a:p>
            <a:r>
              <a:rPr lang="en-US" sz="1200" b="1" kern="1200" dirty="0" err="1" smtClean="0">
                <a:solidFill>
                  <a:schemeClr val="tx1"/>
                </a:solidFill>
                <a:effectLst/>
                <a:latin typeface="+mn-lt"/>
                <a:ea typeface="+mn-ea"/>
                <a:cs typeface="+mn-cs"/>
              </a:rPr>
              <a:t>Verisol</a:t>
            </a:r>
            <a:r>
              <a:rPr lang="en-US" sz="1200" b="1" kern="1200" dirty="0" smtClean="0">
                <a:solidFill>
                  <a:schemeClr val="tx1"/>
                </a:solidFill>
                <a:effectLst/>
                <a:latin typeface="+mn-lt"/>
                <a:ea typeface="+mn-ea"/>
                <a:cs typeface="+mn-cs"/>
              </a:rPr>
              <a:t> Hydrolyzed Collagen </a:t>
            </a:r>
            <a:r>
              <a:rPr lang="en-US" sz="1200" kern="1200" dirty="0" smtClean="0">
                <a:solidFill>
                  <a:schemeClr val="tx1"/>
                </a:solidFill>
                <a:effectLst/>
                <a:latin typeface="+mn-lt"/>
                <a:ea typeface="+mn-ea"/>
                <a:cs typeface="+mn-cs"/>
              </a:rPr>
              <a:t>is a highly effective form of collagen consisting of three peptides (amino acids): lysine, </a:t>
            </a:r>
            <a:r>
              <a:rPr lang="en-US" sz="1200" kern="1200" dirty="0" err="1" smtClean="0">
                <a:solidFill>
                  <a:schemeClr val="tx1"/>
                </a:solidFill>
                <a:effectLst/>
                <a:latin typeface="+mn-lt"/>
                <a:ea typeface="+mn-ea"/>
                <a:cs typeface="+mn-cs"/>
              </a:rPr>
              <a:t>proline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hydroxyproline</a:t>
            </a:r>
            <a:r>
              <a:rPr lang="en-US" sz="1200" kern="1200" dirty="0" smtClean="0">
                <a:solidFill>
                  <a:schemeClr val="tx1"/>
                </a:solidFill>
                <a:effectLst/>
                <a:latin typeface="+mn-lt"/>
                <a:ea typeface="+mn-ea"/>
                <a:cs typeface="+mn-cs"/>
              </a:rPr>
              <a:t>. Its low molecular weight helps the collagen to start working quickly to reinforce your skin.</a:t>
            </a:r>
          </a:p>
          <a:p>
            <a:r>
              <a:rPr lang="en-US" sz="1200" kern="1200" dirty="0" smtClean="0">
                <a:solidFill>
                  <a:schemeClr val="tx1"/>
                </a:solidFill>
                <a:effectLst/>
                <a:latin typeface="+mn-lt"/>
                <a:ea typeface="+mn-ea"/>
                <a:cs typeface="+mn-cs"/>
              </a:rPr>
              <a:t>The amino acid lysine plays a special role in the production of collagen, the most important protein in the formation of muscular connective tissues, cartilage, ligaments and skin, aids in the regrowth of muscle tissues, and is required from the absorption of other important amino acids. Lysine is highly important for the normal functioning of the heart muscle, which is also important for athletes and people leading an active lifestyle. </a:t>
            </a:r>
          </a:p>
          <a:p>
            <a:r>
              <a:rPr lang="en-US" sz="1200" kern="1200" dirty="0" smtClean="0">
                <a:solidFill>
                  <a:schemeClr val="tx1"/>
                </a:solidFill>
                <a:effectLst/>
                <a:latin typeface="+mn-lt"/>
                <a:ea typeface="+mn-ea"/>
                <a:cs typeface="+mn-cs"/>
              </a:rPr>
              <a:t>When the body does not get enough lysine, the whole system of protein metabolism is thrown off balance. For instance, among athletes, especially long-distance runners, lysine deficiency can lead to chronic tendinitis and muscle fatigue. </a:t>
            </a:r>
          </a:p>
          <a:p>
            <a:r>
              <a:rPr lang="en-US" sz="1200" kern="1200" dirty="0" smtClean="0">
                <a:solidFill>
                  <a:schemeClr val="tx1"/>
                </a:solidFill>
                <a:effectLst/>
                <a:latin typeface="+mn-lt"/>
                <a:ea typeface="+mn-ea"/>
                <a:cs typeface="+mn-cs"/>
              </a:rPr>
              <a:t>Collagen peptides are a universal source of protein. They act in tandem with the other ingredients and are just as easily absorbed. Moreover, they do not contain fat, carbohydrates, gluten, purines or cholesterol, and are hypoallergenic. </a:t>
            </a:r>
          </a:p>
          <a:p>
            <a:r>
              <a:rPr lang="en-US" sz="1200" kern="1200" dirty="0" smtClean="0">
                <a:solidFill>
                  <a:schemeClr val="tx1"/>
                </a:solidFill>
                <a:effectLst/>
                <a:latin typeface="+mn-lt"/>
                <a:ea typeface="+mn-ea"/>
                <a:cs typeface="+mn-cs"/>
              </a:rPr>
              <a:t>Collagen peptides play a vital role in maintaining the elasticity and durability of the connective tissues in the cartilage, joints and skin. They provide excellent nourishment to the skin, keeping it tight and firm, and slowing down premature aging processes. </a:t>
            </a:r>
          </a:p>
          <a:p>
            <a:r>
              <a:rPr lang="en-US" sz="1200" kern="1200" dirty="0" smtClean="0">
                <a:solidFill>
                  <a:schemeClr val="tx1"/>
                </a:solidFill>
                <a:effectLst/>
                <a:latin typeface="+mn-lt"/>
                <a:ea typeface="+mn-ea"/>
                <a:cs typeface="+mn-cs"/>
              </a:rPr>
              <a:t>Vitamin C is activated when combined with collagen </a:t>
            </a:r>
            <a:r>
              <a:rPr lang="en-US" sz="1200" kern="1200" dirty="0" err="1" smtClean="0">
                <a:solidFill>
                  <a:schemeClr val="tx1"/>
                </a:solidFill>
                <a:effectLst/>
                <a:latin typeface="+mn-lt"/>
                <a:ea typeface="+mn-ea"/>
                <a:cs typeface="+mn-cs"/>
              </a:rPr>
              <a:t>hydrolysate</a:t>
            </a:r>
            <a:r>
              <a:rPr lang="en-US" sz="1200" kern="1200" dirty="0" smtClean="0">
                <a:solidFill>
                  <a:schemeClr val="tx1"/>
                </a:solidFill>
                <a:effectLst/>
                <a:latin typeface="+mn-lt"/>
                <a:ea typeface="+mn-ea"/>
                <a:cs typeface="+mn-cs"/>
              </a:rPr>
              <a:t>. This vitamin and antioxidant participates in the body’s own production of collagen, which means that it provides antioxidant protection for the skin, muscles and ligaments, and also helps maintain the skin’s elastic properties. </a:t>
            </a:r>
          </a:p>
          <a:p>
            <a:r>
              <a:rPr lang="en-US" sz="1200" kern="1200" dirty="0" err="1" smtClean="0">
                <a:solidFill>
                  <a:schemeClr val="tx1"/>
                </a:solidFill>
                <a:effectLst/>
                <a:latin typeface="+mn-lt"/>
                <a:ea typeface="+mn-ea"/>
                <a:cs typeface="+mn-cs"/>
              </a:rPr>
              <a:t>Verisol</a:t>
            </a:r>
            <a:r>
              <a:rPr lang="en-US" sz="1200" kern="1200" dirty="0" smtClean="0">
                <a:solidFill>
                  <a:schemeClr val="tx1"/>
                </a:solidFill>
                <a:effectLst/>
                <a:latin typeface="+mn-lt"/>
                <a:ea typeface="+mn-ea"/>
                <a:cs typeface="+mn-cs"/>
              </a:rPr>
              <a:t> collagen combines wonderfully with other components, is easily absorbed by the body and has a high degree of bioavailability. </a:t>
            </a:r>
          </a:p>
          <a:p>
            <a:r>
              <a:rPr lang="en-US" sz="1200" kern="1200" dirty="0" smtClean="0">
                <a:solidFill>
                  <a:schemeClr val="tx1"/>
                </a:solidFill>
                <a:effectLst/>
                <a:latin typeface="+mn-lt"/>
                <a:ea typeface="+mn-ea"/>
                <a:cs typeface="+mn-cs"/>
              </a:rPr>
              <a:t>Working from the inside out, the </a:t>
            </a:r>
            <a:r>
              <a:rPr lang="en-US" sz="1200" kern="1200" dirty="0" err="1" smtClean="0">
                <a:solidFill>
                  <a:schemeClr val="tx1"/>
                </a:solidFill>
                <a:effectLst/>
                <a:latin typeface="+mn-lt"/>
                <a:ea typeface="+mn-ea"/>
                <a:cs typeface="+mn-cs"/>
              </a:rPr>
              <a:t>Verisol</a:t>
            </a:r>
            <a:r>
              <a:rPr lang="en-US" sz="1200" kern="1200" dirty="0" smtClean="0">
                <a:solidFill>
                  <a:schemeClr val="tx1"/>
                </a:solidFill>
                <a:effectLst/>
                <a:latin typeface="+mn-lt"/>
                <a:ea typeface="+mn-ea"/>
                <a:cs typeface="+mn-cs"/>
              </a:rPr>
              <a:t> peptides directly hinder the breakdown of collagen in the skin, allowing the moisturizers to penetrate deeper, making it more supple and slowing down the wrinkle formation process.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11</a:t>
            </a:fld>
            <a:endParaRPr lang="ru-RU"/>
          </a:p>
        </p:txBody>
      </p:sp>
    </p:spTree>
    <p:extLst>
      <p:ext uri="{BB962C8B-B14F-4D97-AF65-F5344CB8AC3E}">
        <p14:creationId xmlns:p14="http://schemas.microsoft.com/office/powerpoint/2010/main" val="105762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 veritable elixir of youth</a:t>
            </a:r>
          </a:p>
          <a:p>
            <a:endParaRPr lang="en-US" dirty="0" smtClean="0"/>
          </a:p>
          <a:p>
            <a:r>
              <a:rPr lang="en-US" dirty="0" smtClean="0"/>
              <a:t>Collagen is the most important protein in connective tissues, which include our skin, muscles, hair and nails. Forty percent of the collagen in our body is in the skin, providing it with firmness and elasticity. With age, the body synthesizes less of its own collagen: hair and nails begin to thin out, the skin starts to sag and the first wrinkles begin to appear. Because of this, maintaining collagen levels in the body is essential for health and beauty.</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Collagen is the perfect ingredient to repair and rejuvenate weakened muscles, cartilage and joints. Coral Club’s Daily Delicious Beauty Shake uses animal- (beef-) based collagen.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12</a:t>
            </a:fld>
            <a:endParaRPr lang="ru-RU"/>
          </a:p>
        </p:txBody>
      </p:sp>
    </p:spTree>
    <p:extLst>
      <p:ext uri="{BB962C8B-B14F-4D97-AF65-F5344CB8AC3E}">
        <p14:creationId xmlns:p14="http://schemas.microsoft.com/office/powerpoint/2010/main" val="38205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13</a:t>
            </a:fld>
            <a:endParaRPr lang="ru-RU"/>
          </a:p>
        </p:txBody>
      </p:sp>
    </p:spTree>
    <p:extLst>
      <p:ext uri="{BB962C8B-B14F-4D97-AF65-F5344CB8AC3E}">
        <p14:creationId xmlns:p14="http://schemas.microsoft.com/office/powerpoint/2010/main" val="66541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Daily Delicious Beauty Shakes have only natural flavor!</a:t>
            </a:r>
          </a:p>
          <a:p>
            <a:r>
              <a:rPr lang="en-US" sz="1200" kern="1200" dirty="0" smtClean="0">
                <a:solidFill>
                  <a:schemeClr val="tx1"/>
                </a:solidFill>
                <a:effectLst/>
                <a:latin typeface="+mn-lt"/>
                <a:ea typeface="+mn-ea"/>
                <a:cs typeface="+mn-cs"/>
              </a:rPr>
              <a:t>After a year and a half of development, we</a:t>
            </a:r>
            <a:r>
              <a:rPr lang="en-US" sz="1200" kern="1200" baseline="0" dirty="0" smtClean="0">
                <a:solidFill>
                  <a:schemeClr val="tx1"/>
                </a:solidFill>
                <a:effectLst/>
                <a:latin typeface="+mn-lt"/>
                <a:ea typeface="+mn-ea"/>
                <a:cs typeface="+mn-cs"/>
              </a:rPr>
              <a:t> have created a unique product with natural and airy flavor.</a:t>
            </a:r>
            <a:endParaRPr lang="en-US" dirty="0" smtClean="0"/>
          </a:p>
          <a:p>
            <a:r>
              <a:rPr lang="ru-RU" baseline="0" dirty="0" smtClean="0"/>
              <a:t>3 </a:t>
            </a:r>
            <a:r>
              <a:rPr lang="en-US" baseline="0" dirty="0" smtClean="0"/>
              <a:t>of the most popular flavors in the world: </a:t>
            </a:r>
            <a:r>
              <a:rPr lang="ru-RU" baseline="0" dirty="0" smtClean="0"/>
              <a:t> </a:t>
            </a:r>
            <a:endParaRPr lang="ru-RU" baseline="0" dirty="0" smtClean="0"/>
          </a:p>
          <a:p>
            <a:pPr lvl="0"/>
            <a:r>
              <a:rPr lang="en-US" sz="1200" b="1" kern="1200" dirty="0" smtClean="0">
                <a:solidFill>
                  <a:schemeClr val="tx1"/>
                </a:solidFill>
                <a:effectLst/>
                <a:latin typeface="+mn-lt"/>
                <a:ea typeface="+mn-ea"/>
                <a:cs typeface="+mn-cs"/>
              </a:rPr>
              <a:t>Vanilla</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subtle flavor of soft ice cream with a hint of sweet spice is sure to please.</a:t>
            </a:r>
          </a:p>
          <a:p>
            <a:pPr lvl="0"/>
            <a:r>
              <a:rPr lang="en-US" sz="1200" b="1" kern="1200" dirty="0" smtClean="0">
                <a:solidFill>
                  <a:schemeClr val="tx1"/>
                </a:solidFill>
                <a:effectLst/>
                <a:latin typeface="+mn-lt"/>
                <a:ea typeface="+mn-ea"/>
                <a:cs typeface="+mn-cs"/>
              </a:rPr>
              <a:t>Raspberry </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sumptuous flavor of raspberry with its characteristic tang will delight both young and old).</a:t>
            </a:r>
          </a:p>
          <a:p>
            <a:pPr lvl="0"/>
            <a:r>
              <a:rPr lang="en-US" sz="1200" b="1" kern="1200" dirty="0" smtClean="0">
                <a:solidFill>
                  <a:schemeClr val="tx1"/>
                </a:solidFill>
                <a:effectLst/>
                <a:latin typeface="+mn-lt"/>
                <a:ea typeface="+mn-ea"/>
                <a:cs typeface="+mn-cs"/>
              </a:rPr>
              <a:t>Chocolate </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delicate flavor of chocolate will bring you back to your childhood, while the undertone of vanilla ice cream makes this shake the perfect light dessert).</a:t>
            </a:r>
          </a:p>
          <a:p>
            <a:endParaRPr lang="en-US" baseline="0" dirty="0" smtClean="0"/>
          </a:p>
          <a:p>
            <a:r>
              <a:rPr lang="en-US" baseline="0" dirty="0" smtClean="0"/>
              <a:t>Amazingly sweet, but not harmful for the body!</a:t>
            </a:r>
            <a:endParaRPr lang="ru-RU" baseline="0" dirty="0" smtClean="0"/>
          </a:p>
          <a:p>
            <a:endParaRPr lang="ru-RU" baseline="0" dirty="0" smtClean="0"/>
          </a:p>
          <a:p>
            <a:r>
              <a:rPr lang="en-US" dirty="0" smtClean="0"/>
              <a:t>It was possible to create pleasing and nourishing</a:t>
            </a:r>
            <a:r>
              <a:rPr lang="en-US" baseline="0" dirty="0" smtClean="0"/>
              <a:t> dessert that can be added to </a:t>
            </a:r>
            <a:r>
              <a:rPr lang="en-US" sz="1200" kern="1200" dirty="0" smtClean="0">
                <a:solidFill>
                  <a:schemeClr val="tx1"/>
                </a:solidFill>
                <a:effectLst/>
                <a:latin typeface="+mn-lt"/>
                <a:ea typeface="+mn-ea"/>
                <a:cs typeface="+mn-cs"/>
              </a:rPr>
              <a:t>your diet as a meal replacement! It is truly unique.</a:t>
            </a:r>
            <a:r>
              <a:rPr lang="en-US" sz="1200" kern="1200" baseline="0" dirty="0" smtClean="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14</a:t>
            </a:fld>
            <a:endParaRPr lang="ru-RU"/>
          </a:p>
        </p:txBody>
      </p:sp>
    </p:spTree>
    <p:extLst>
      <p:ext uri="{BB962C8B-B14F-4D97-AF65-F5344CB8AC3E}">
        <p14:creationId xmlns:p14="http://schemas.microsoft.com/office/powerpoint/2010/main" val="3304208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quest for a means of limiting sugar intake while still enjoying sweet treats means the perfect sugar replacer is becoming more and more of a Holy Grail among food scientists. We also took up the task and, after thorough research, chose a natural sweetener with a popularity that continues to skyrocket: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a:t>
            </a:r>
          </a:p>
          <a:p>
            <a:endParaRPr lang="ru-RU" b="1" dirty="0" smtClean="0"/>
          </a:p>
          <a:p>
            <a:r>
              <a:rPr lang="en-US" sz="1200" b="1" kern="1200" dirty="0" smtClean="0">
                <a:solidFill>
                  <a:schemeClr val="tx1"/>
                </a:solidFill>
                <a:effectLst/>
                <a:latin typeface="+mn-lt"/>
                <a:ea typeface="+mn-ea"/>
                <a:cs typeface="+mn-cs"/>
              </a:rPr>
              <a:t>What makes </a:t>
            </a:r>
            <a:r>
              <a:rPr lang="en-US" sz="1200" b="1" kern="1200" dirty="0" err="1" smtClean="0">
                <a:solidFill>
                  <a:schemeClr val="tx1"/>
                </a:solidFill>
                <a:effectLst/>
                <a:latin typeface="+mn-lt"/>
                <a:ea typeface="+mn-ea"/>
                <a:cs typeface="+mn-cs"/>
              </a:rPr>
              <a:t>erythritol</a:t>
            </a:r>
            <a:r>
              <a:rPr lang="en-US" sz="1200" b="1" kern="1200" dirty="0" smtClean="0">
                <a:solidFill>
                  <a:schemeClr val="tx1"/>
                </a:solidFill>
                <a:effectLst/>
                <a:latin typeface="+mn-lt"/>
                <a:ea typeface="+mn-ea"/>
                <a:cs typeface="+mn-cs"/>
              </a:rPr>
              <a:t> different from other sugar alcohols?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of all, its sweetness profile is very close to sucrose, and it is 60%-70% as sweet.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Secondly, it contains far fewer calories, from 0 to 0.2 Cal/g, depending on the measurement methodology.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Thirdly, it has glycemic index of zero, i.e.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has no effect whatsoever on blood sugar levels.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Fourthly, it has an extremely low insulin index. It has no noticeable effect on insulin output levels, nor does it affect the body’s levels of cholesterol, triglycerides and other biomarkers. </a:t>
            </a:r>
          </a:p>
          <a:p>
            <a:endParaRPr lang="ru-RU" dirty="0" smtClean="0"/>
          </a:p>
          <a:p>
            <a:r>
              <a:rPr lang="en-US" sz="1200" kern="1200" dirty="0" smtClean="0">
                <a:solidFill>
                  <a:schemeClr val="tx1"/>
                </a:solidFill>
                <a:effectLst/>
                <a:latin typeface="+mn-lt"/>
                <a:ea typeface="+mn-ea"/>
                <a:cs typeface="+mn-cs"/>
              </a:rPr>
              <a:t>Moreover,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metabolism occurs in a completely different way from that of sugar, which is probably the most important feature distinguishing it from sugar alcohols. 90% of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is absorbed into the bloodstream through the walls of the small intestine, and after some time is removed from the body with the urine. Only 10% of the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reaches the part of the intestine where the gut bacteria are found, but the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does not undergo any enzymatic reactions nor is it digested, but leaves the body in a natural way.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is not digestible by bacteria found in the mouth. A three-year study has shown that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provides even better protection against dental cavities than xylitol or sorbitol.</a:t>
            </a:r>
          </a:p>
          <a:p>
            <a:endParaRPr lang="ru-RU" b="1" dirty="0" smtClean="0"/>
          </a:p>
          <a:p>
            <a:r>
              <a:rPr lang="en-US" sz="1200" b="1" kern="1200" dirty="0" smtClean="0">
                <a:solidFill>
                  <a:schemeClr val="tx1"/>
                </a:solidFill>
                <a:effectLst/>
                <a:latin typeface="+mn-lt"/>
                <a:ea typeface="+mn-ea"/>
                <a:cs typeface="+mn-cs"/>
              </a:rPr>
              <a:t>It is the only sugar alcohol considered natural.</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exists in nature in small quantities in a number of fruits (e.g. pears, melons and grapes) and mushrooms. It is this fact that distinguishes the sweetener from such artificial sugar replacers as aspartame and sucralose. On the other hand,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crystals do not grow on trees. They are made industrially from corn through fermentation.</a:t>
            </a:r>
          </a:p>
          <a:p>
            <a:endParaRPr lang="ru-RU" b="1" dirty="0" smtClean="0"/>
          </a:p>
          <a:p>
            <a:r>
              <a:rPr lang="en-US" sz="1200" b="1" kern="1200" dirty="0" smtClean="0">
                <a:solidFill>
                  <a:schemeClr val="tx1"/>
                </a:solidFill>
                <a:effectLst/>
                <a:latin typeface="+mn-lt"/>
                <a:ea typeface="+mn-ea"/>
                <a:cs typeface="+mn-cs"/>
              </a:rPr>
              <a:t>Does </a:t>
            </a:r>
            <a:r>
              <a:rPr lang="en-US" sz="1200" b="1" kern="1200" dirty="0" err="1" smtClean="0">
                <a:solidFill>
                  <a:schemeClr val="tx1"/>
                </a:solidFill>
                <a:effectLst/>
                <a:latin typeface="+mn-lt"/>
                <a:ea typeface="+mn-ea"/>
                <a:cs typeface="+mn-cs"/>
              </a:rPr>
              <a:t>erythritol</a:t>
            </a:r>
            <a:r>
              <a:rPr lang="en-US" sz="1200" b="1" kern="1200" dirty="0" smtClean="0">
                <a:solidFill>
                  <a:schemeClr val="tx1"/>
                </a:solidFill>
                <a:effectLst/>
                <a:latin typeface="+mn-lt"/>
                <a:ea typeface="+mn-ea"/>
                <a:cs typeface="+mn-cs"/>
              </a:rPr>
              <a:t> have a “darker side”?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studies have failed to find any negative effects from the consumption of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It is recognized as a safe food additive in all of the world’s major countries under the number E968. Nevertheless, it should be taken into account that in large quantities (over 50 grams at once),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can act as a relaxant. A safe one-time serving is usually given at 30 grams, or five teaspoons, which realistically should suffice for any dessert.</a:t>
            </a:r>
          </a:p>
          <a:p>
            <a:r>
              <a:rPr lang="en-US" sz="1200" kern="1200" dirty="0" smtClean="0">
                <a:solidFill>
                  <a:schemeClr val="tx1"/>
                </a:solidFill>
                <a:effectLst/>
                <a:latin typeface="+mn-lt"/>
                <a:ea typeface="+mn-ea"/>
                <a:cs typeface="+mn-cs"/>
              </a:rPr>
              <a:t>Another positive feature of </a:t>
            </a:r>
            <a:r>
              <a:rPr lang="en-US" sz="1200" kern="1200" dirty="0" err="1" smtClean="0">
                <a:solidFill>
                  <a:schemeClr val="tx1"/>
                </a:solidFill>
                <a:effectLst/>
                <a:latin typeface="+mn-lt"/>
                <a:ea typeface="+mn-ea"/>
                <a:cs typeface="+mn-cs"/>
              </a:rPr>
              <a:t>erythritol</a:t>
            </a:r>
            <a:r>
              <a:rPr lang="en-US" sz="1200" kern="1200" dirty="0" smtClean="0">
                <a:solidFill>
                  <a:schemeClr val="tx1"/>
                </a:solidFill>
                <a:effectLst/>
                <a:latin typeface="+mn-lt"/>
                <a:ea typeface="+mn-ea"/>
                <a:cs typeface="+mn-cs"/>
              </a:rPr>
              <a:t> is that it you do not build a tolerance to it and it is not addictive like sugar.</a:t>
            </a:r>
          </a:p>
          <a:p>
            <a:endParaRPr lang="en-US" dirty="0" smtClean="0"/>
          </a:p>
          <a:p>
            <a:r>
              <a:rPr lang="en-US" sz="1200" b="1" kern="1200" dirty="0" err="1" smtClean="0">
                <a:solidFill>
                  <a:schemeClr val="tx1"/>
                </a:solidFill>
                <a:effectLst/>
                <a:latin typeface="+mn-lt"/>
                <a:ea typeface="+mn-ea"/>
                <a:cs typeface="+mn-cs"/>
              </a:rPr>
              <a:t>Stevioside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 natural sugar substitute, which has rightfully earned its current status as one of the most popular sweeteners in the world. </a:t>
            </a:r>
            <a:r>
              <a:rPr lang="en-US" sz="1200" kern="1200" dirty="0" err="1" smtClean="0">
                <a:solidFill>
                  <a:schemeClr val="tx1"/>
                </a:solidFill>
                <a:effectLst/>
                <a:latin typeface="+mn-lt"/>
                <a:ea typeface="+mn-ea"/>
                <a:cs typeface="+mn-cs"/>
              </a:rPr>
              <a:t>Stevioside</a:t>
            </a:r>
            <a:r>
              <a:rPr lang="en-US" sz="1200" kern="1200" dirty="0" smtClean="0">
                <a:solidFill>
                  <a:schemeClr val="tx1"/>
                </a:solidFill>
                <a:effectLst/>
                <a:latin typeface="+mn-lt"/>
                <a:ea typeface="+mn-ea"/>
                <a:cs typeface="+mn-cs"/>
              </a:rPr>
              <a:t> provides those suffering from diabetes or obesity to remove sugar from their diet while still enjoying sweet tea, jam and other treats.</a:t>
            </a:r>
          </a:p>
          <a:p>
            <a:r>
              <a:rPr lang="en-US" sz="1200" kern="1200" dirty="0" smtClean="0">
                <a:solidFill>
                  <a:schemeClr val="tx1"/>
                </a:solidFill>
                <a:effectLst/>
                <a:latin typeface="+mn-lt"/>
                <a:ea typeface="+mn-ea"/>
                <a:cs typeface="+mn-cs"/>
              </a:rPr>
              <a:t>How is </a:t>
            </a:r>
            <a:r>
              <a:rPr lang="en-US" sz="1200" kern="1200" dirty="0" err="1" smtClean="0">
                <a:solidFill>
                  <a:schemeClr val="tx1"/>
                </a:solidFill>
                <a:effectLst/>
                <a:latin typeface="+mn-lt"/>
                <a:ea typeface="+mn-ea"/>
                <a:cs typeface="+mn-cs"/>
              </a:rPr>
              <a:t>stevioside</a:t>
            </a:r>
            <a:r>
              <a:rPr lang="en-US" sz="1200" kern="1200" dirty="0" smtClean="0">
                <a:solidFill>
                  <a:schemeClr val="tx1"/>
                </a:solidFill>
                <a:effectLst/>
                <a:latin typeface="+mn-lt"/>
                <a:ea typeface="+mn-ea"/>
                <a:cs typeface="+mn-cs"/>
              </a:rPr>
              <a:t> produced? </a:t>
            </a:r>
            <a:r>
              <a:rPr lang="en-US" sz="1200" kern="1200" dirty="0" err="1" smtClean="0">
                <a:solidFill>
                  <a:schemeClr val="tx1"/>
                </a:solidFill>
                <a:effectLst/>
                <a:latin typeface="+mn-lt"/>
                <a:ea typeface="+mn-ea"/>
                <a:cs typeface="+mn-cs"/>
              </a:rPr>
              <a:t>Stevioside</a:t>
            </a:r>
            <a:r>
              <a:rPr lang="en-US" sz="1200" kern="1200" dirty="0" smtClean="0">
                <a:solidFill>
                  <a:schemeClr val="tx1"/>
                </a:solidFill>
                <a:effectLst/>
                <a:latin typeface="+mn-lt"/>
                <a:ea typeface="+mn-ea"/>
                <a:cs typeface="+mn-cs"/>
              </a:rPr>
              <a:t> is a unique glycoside taken from the leaves of the stevia plant. This plant finds its origin in South America, but for over half a century has been successfully cultivated in the U.S.A., Japan, China, Canada, India and even in the southern regions of Russia. Stevia can even be grown at home — the perennial plant is perfect for windowsill overwintering, producing a plentiful harvest every summer.</a:t>
            </a:r>
          </a:p>
          <a:p>
            <a:r>
              <a:rPr lang="en-US" sz="1200" kern="1200" dirty="0" smtClean="0">
                <a:solidFill>
                  <a:schemeClr val="tx1"/>
                </a:solidFill>
                <a:effectLst/>
                <a:latin typeface="+mn-lt"/>
                <a:ea typeface="+mn-ea"/>
                <a:cs typeface="+mn-cs"/>
              </a:rPr>
              <a:t>The popularity of </a:t>
            </a:r>
            <a:r>
              <a:rPr lang="en-US" sz="1200" kern="1200" dirty="0" err="1" smtClean="0">
                <a:solidFill>
                  <a:schemeClr val="tx1"/>
                </a:solidFill>
                <a:effectLst/>
                <a:latin typeface="+mn-lt"/>
                <a:ea typeface="+mn-ea"/>
                <a:cs typeface="+mn-cs"/>
              </a:rPr>
              <a:t>stevioside</a:t>
            </a:r>
            <a:r>
              <a:rPr lang="en-US" sz="1200" kern="1200" dirty="0" smtClean="0">
                <a:solidFill>
                  <a:schemeClr val="tx1"/>
                </a:solidFill>
                <a:effectLst/>
                <a:latin typeface="+mn-lt"/>
                <a:ea typeface="+mn-ea"/>
                <a:cs typeface="+mn-cs"/>
              </a:rPr>
              <a:t> as a natural sugar replacer is easy to explain: not only does it sweeten, it actually benefits your health. Stevia’s sweet leaves are rich in glycosides (which is what gives them that flavor), as well as vitamins C, E, B1, B2 and D, as well as amino acids, essential oils, carotenoids, flavonoids, </a:t>
            </a:r>
            <a:r>
              <a:rPr lang="en-US" sz="1200" kern="1200" dirty="0" err="1" smtClean="0">
                <a:solidFill>
                  <a:schemeClr val="tx1"/>
                </a:solidFill>
                <a:effectLst/>
                <a:latin typeface="+mn-lt"/>
                <a:ea typeface="+mn-ea"/>
                <a:cs typeface="+mn-cs"/>
              </a:rPr>
              <a:t>saponins</a:t>
            </a:r>
            <a:r>
              <a:rPr lang="en-US" sz="1200" kern="1200" dirty="0" smtClean="0">
                <a:solidFill>
                  <a:schemeClr val="tx1"/>
                </a:solidFill>
                <a:effectLst/>
                <a:latin typeface="+mn-lt"/>
                <a:ea typeface="+mn-ea"/>
                <a:cs typeface="+mn-cs"/>
              </a:rPr>
              <a:t>, manganese, potassium, zinc, magnesium, chrome, phosphorus, iron, calcium and other microelements.</a:t>
            </a:r>
          </a:p>
          <a:p>
            <a:r>
              <a:rPr lang="en-US" sz="1200" kern="1200" dirty="0" smtClean="0">
                <a:solidFill>
                  <a:schemeClr val="tx1"/>
                </a:solidFill>
                <a:effectLst/>
                <a:latin typeface="+mn-lt"/>
                <a:ea typeface="+mn-ea"/>
                <a:cs typeface="+mn-cs"/>
              </a:rPr>
              <a:t>Many studies conducted in different countries around the world have shown that the regular consumption of </a:t>
            </a:r>
            <a:r>
              <a:rPr lang="en-US" sz="1200" kern="1200" dirty="0" err="1" smtClean="0">
                <a:solidFill>
                  <a:schemeClr val="tx1"/>
                </a:solidFill>
                <a:effectLst/>
                <a:latin typeface="+mn-lt"/>
                <a:ea typeface="+mn-ea"/>
                <a:cs typeface="+mn-cs"/>
              </a:rPr>
              <a:t>stevioside</a:t>
            </a:r>
            <a:r>
              <a:rPr lang="en-US" sz="1200" kern="1200" dirty="0" smtClean="0">
                <a:solidFill>
                  <a:schemeClr val="tx1"/>
                </a:solidFill>
                <a:effectLst/>
                <a:latin typeface="+mn-lt"/>
                <a:ea typeface="+mn-ea"/>
                <a:cs typeface="+mn-cs"/>
              </a:rPr>
              <a:t> provides health-enhancing benefits to the human body.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15</a:t>
            </a:fld>
            <a:endParaRPr lang="ru-RU"/>
          </a:p>
        </p:txBody>
      </p:sp>
    </p:spTree>
    <p:extLst>
      <p:ext uri="{BB962C8B-B14F-4D97-AF65-F5344CB8AC3E}">
        <p14:creationId xmlns:p14="http://schemas.microsoft.com/office/powerpoint/2010/main" val="179810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16</a:t>
            </a:fld>
            <a:endParaRPr lang="ru-RU"/>
          </a:p>
        </p:txBody>
      </p:sp>
    </p:spTree>
    <p:extLst>
      <p:ext uri="{BB962C8B-B14F-4D97-AF65-F5344CB8AC3E}">
        <p14:creationId xmlns:p14="http://schemas.microsoft.com/office/powerpoint/2010/main" val="338781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optimal solution for preparation of protein cocktails and more. The Smartshaker is a universal device for preparation of a variety of blends. For example, our protein Beauty Shake or </a:t>
            </a:r>
            <a:r>
              <a:rPr lang="en-US" sz="1200" kern="1200" dirty="0" err="1" smtClean="0">
                <a:solidFill>
                  <a:schemeClr val="tx1"/>
                </a:solidFill>
                <a:effectLst/>
                <a:latin typeface="+mn-lt"/>
                <a:ea typeface="+mn-ea"/>
                <a:cs typeface="+mn-cs"/>
              </a:rPr>
              <a:t>Colo-vada</a:t>
            </a:r>
            <a:r>
              <a:rPr lang="en-US" sz="1200" kern="1200" dirty="0" smtClean="0">
                <a:solidFill>
                  <a:schemeClr val="tx1"/>
                </a:solidFill>
                <a:effectLst/>
                <a:latin typeface="+mn-lt"/>
                <a:ea typeface="+mn-ea"/>
                <a:cs typeface="+mn-cs"/>
              </a:rPr>
              <a:t> mix, which is well known for its difficulty to dissolve. You can even use the Smartshaker to make an egg omelet! </a:t>
            </a:r>
          </a:p>
          <a:p>
            <a:r>
              <a:rPr lang="en-US" sz="1200" kern="1200" dirty="0" smtClean="0">
                <a:solidFill>
                  <a:schemeClr val="tx1"/>
                </a:solidFill>
                <a:effectLst/>
                <a:latin typeface="+mn-lt"/>
                <a:ea typeface="+mn-ea"/>
                <a:cs typeface="+mn-cs"/>
              </a:rPr>
              <a:t>All it takes is a couple of minutes, a shaker and some milk to prepare the Daily</a:t>
            </a:r>
            <a:r>
              <a:rPr lang="en-US" sz="1200" kern="1200" baseline="0" dirty="0" smtClean="0">
                <a:solidFill>
                  <a:schemeClr val="tx1"/>
                </a:solidFill>
                <a:effectLst/>
                <a:latin typeface="+mn-lt"/>
                <a:ea typeface="+mn-ea"/>
                <a:cs typeface="+mn-cs"/>
              </a:rPr>
              <a:t> Delicious Beauty S</a:t>
            </a:r>
            <a:r>
              <a:rPr lang="en-US" sz="1200" kern="1200" dirty="0" smtClean="0">
                <a:solidFill>
                  <a:schemeClr val="tx1"/>
                </a:solidFill>
                <a:effectLst/>
                <a:latin typeface="+mn-lt"/>
                <a:ea typeface="+mn-ea"/>
                <a:cs typeface="+mn-cs"/>
              </a:rPr>
              <a:t>hake. </a:t>
            </a:r>
          </a:p>
          <a:p>
            <a:pPr lvl="0"/>
            <a:r>
              <a:rPr lang="en-US" sz="1200" kern="1200" dirty="0" smtClean="0">
                <a:solidFill>
                  <a:schemeClr val="tx1"/>
                </a:solidFill>
                <a:effectLst/>
                <a:latin typeface="+mn-lt"/>
                <a:ea typeface="+mn-ea"/>
                <a:cs typeface="+mn-cs"/>
              </a:rPr>
              <a:t>Add one scoop of shake mix to milk,</a:t>
            </a:r>
            <a:r>
              <a:rPr lang="en-US" sz="1200" kern="1200" baseline="0" dirty="0" smtClean="0">
                <a:solidFill>
                  <a:schemeClr val="tx1"/>
                </a:solidFill>
                <a:effectLst/>
                <a:latin typeface="+mn-lt"/>
                <a:ea typeface="+mn-ea"/>
                <a:cs typeface="+mn-cs"/>
              </a:rPr>
              <a:t> shake it well and it is ready!</a:t>
            </a:r>
          </a:p>
          <a:p>
            <a:pPr lvl="0"/>
            <a:endParaRPr lang="en-US" b="0" dirty="0" smtClean="0">
              <a:effectLst/>
            </a:endParaRPr>
          </a:p>
          <a:p>
            <a:r>
              <a:rPr lang="en-US" sz="1200" kern="1200" dirty="0" smtClean="0">
                <a:solidFill>
                  <a:schemeClr val="tx1"/>
                </a:solidFill>
                <a:effectLst/>
                <a:latin typeface="+mn-lt"/>
                <a:ea typeface="+mn-ea"/>
                <a:cs typeface="+mn-cs"/>
              </a:rPr>
              <a:t>The Smartshaker is quick and easy to use. It is compact and light; take it with you anywhere you go. The stylishly designed bottle has a flip cap and spout that make for convenient pouring or drinking.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CCI's Smartshaker is made of high-quality BPA-free plastic that makes it perfectly safe to use and wash. Made of surgical-grade stainless steel, the wire whisk is designed to mix any cocktails, or other blends, faster and better than regular bottles with strainers. </a:t>
            </a:r>
          </a:p>
          <a:p>
            <a:endParaRPr lang="ru-RU" b="0" dirty="0" smtClean="0">
              <a:effectLst/>
            </a:endParaRPr>
          </a:p>
          <a:p>
            <a:r>
              <a:rPr lang="en-US" sz="1200" kern="1200" dirty="0" smtClean="0">
                <a:solidFill>
                  <a:schemeClr val="tx1"/>
                </a:solidFill>
                <a:effectLst/>
                <a:latin typeface="+mn-lt"/>
                <a:ea typeface="+mn-ea"/>
                <a:cs typeface="+mn-cs"/>
              </a:rPr>
              <a:t>We are proud that our shakers</a:t>
            </a:r>
            <a:r>
              <a:rPr lang="ru-R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are made of high-quality BPA-free plastic</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leak proof screw-on cap</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snap-on</a:t>
            </a:r>
            <a:r>
              <a:rPr lang="en-US" sz="1200" kern="1200" baseline="0" dirty="0" smtClean="0">
                <a:solidFill>
                  <a:schemeClr val="tx1"/>
                </a:solidFill>
                <a:effectLst/>
                <a:latin typeface="+mn-lt"/>
                <a:ea typeface="+mn-ea"/>
                <a:cs typeface="+mn-cs"/>
              </a:rPr>
              <a:t> lid</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asy-to-fill wide opening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wire whisk ball from surgical-grade stainless steel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measuring scale on the side of the bottle</a:t>
            </a:r>
            <a:r>
              <a:rPr lang="en-US"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come</a:t>
            </a:r>
            <a:r>
              <a:rPr lang="en-US" sz="1200" kern="1200" baseline="0" dirty="0" smtClean="0">
                <a:solidFill>
                  <a:schemeClr val="tx1"/>
                </a:solidFill>
                <a:effectLst/>
                <a:latin typeface="+mn-lt"/>
                <a:ea typeface="+mn-ea"/>
                <a:cs typeface="+mn-cs"/>
              </a:rPr>
              <a:t> in two perfect sizes – 400 mL and 600 mL</a:t>
            </a:r>
          </a:p>
          <a:p>
            <a:pPr marL="0" indent="0">
              <a:buFont typeface="Arial" panose="020B0604020202020204" pitchFamily="34" charset="0"/>
              <a:buNone/>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Smartshaker form Coral Club</a:t>
            </a:r>
            <a:r>
              <a:rPr lang="ru-RU" dirty="0" smtClean="0"/>
              <a:t> – </a:t>
            </a:r>
            <a:r>
              <a:rPr lang="en-US" dirty="0" smtClean="0"/>
              <a:t>no more clumps</a:t>
            </a:r>
            <a:r>
              <a:rPr lang="ru-RU" dirty="0" smtClean="0"/>
              <a:t>!</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17</a:t>
            </a:fld>
            <a:endParaRPr lang="ru-RU"/>
          </a:p>
        </p:txBody>
      </p:sp>
    </p:spTree>
    <p:extLst>
      <p:ext uri="{BB962C8B-B14F-4D97-AF65-F5344CB8AC3E}">
        <p14:creationId xmlns:p14="http://schemas.microsoft.com/office/powerpoint/2010/main" val="35549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What is the price of the healthy and delicious shake?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shake is only </a:t>
            </a:r>
            <a:r>
              <a:rPr lang="en-US" sz="1200" b="1" kern="1200" dirty="0" smtClean="0">
                <a:solidFill>
                  <a:schemeClr val="tx1"/>
                </a:solidFill>
                <a:effectLst/>
                <a:latin typeface="+mn-lt"/>
                <a:ea typeface="+mn-ea"/>
                <a:cs typeface="+mn-cs"/>
              </a:rPr>
              <a:t>$22 </a:t>
            </a:r>
            <a:r>
              <a:rPr lang="en-US" sz="1200" kern="1200" dirty="0" smtClean="0">
                <a:solidFill>
                  <a:schemeClr val="tx1"/>
                </a:solidFill>
                <a:effectLst/>
                <a:latin typeface="+mn-lt"/>
                <a:ea typeface="+mn-ea"/>
                <a:cs typeface="+mn-cs"/>
              </a:rPr>
              <a:t>+ the cost of milk</a:t>
            </a:r>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18</a:t>
            </a:fld>
            <a:endParaRPr lang="ru-RU"/>
          </a:p>
        </p:txBody>
      </p:sp>
    </p:spTree>
    <p:extLst>
      <p:ext uri="{BB962C8B-B14F-4D97-AF65-F5344CB8AC3E}">
        <p14:creationId xmlns:p14="http://schemas.microsoft.com/office/powerpoint/2010/main" val="256063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Oftentimes dieting results in vitamin and mineral deficiencies, leading to pale-skinned faces, poor hair and nail quality and other unpleasant symptoms.</a:t>
            </a:r>
          </a:p>
          <a:p>
            <a:r>
              <a:rPr lang="en-US" sz="1200" kern="1200" dirty="0" smtClean="0">
                <a:solidFill>
                  <a:schemeClr val="tx1"/>
                </a:solidFill>
                <a:effectLst/>
                <a:latin typeface="+mn-lt"/>
                <a:ea typeface="+mn-ea"/>
                <a:cs typeface="+mn-cs"/>
              </a:rPr>
              <a:t>Daily Delicious will help you lose weight without harming your body. The combined effect of the three kinds of proteins give you a long-lasting sense of satiation, which helps you to reduce portion sizes and how many calories you consume each day. All you need to do is add Daily Delicious to your diet as a meal replacement. </a:t>
            </a: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19</a:t>
            </a:fld>
            <a:endParaRPr lang="ru-RU"/>
          </a:p>
        </p:txBody>
      </p:sp>
    </p:spTree>
    <p:extLst>
      <p:ext uri="{BB962C8B-B14F-4D97-AF65-F5344CB8AC3E}">
        <p14:creationId xmlns:p14="http://schemas.microsoft.com/office/powerpoint/2010/main" val="74531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 slim, firm body with developed musculature is always beautiful. But not everyone is able to get the chiseled look they want on a normal amount of food. In combination with weight training, Daily Delicious helps to increase muscle volume by bathing cells in the nutrients they need to grow. </a:t>
            </a:r>
          </a:p>
          <a:p>
            <a:r>
              <a:rPr lang="en-US" sz="1200" kern="1200" dirty="0" smtClean="0">
                <a:solidFill>
                  <a:schemeClr val="tx1"/>
                </a:solidFill>
                <a:effectLst/>
                <a:latin typeface="+mn-lt"/>
                <a:ea typeface="+mn-ea"/>
                <a:cs typeface="+mn-cs"/>
              </a:rPr>
              <a:t>You will feel a burst of energy that will allow you to surmount even greater physical challenges and your muscle fibers will recover more quickly after intense workouts. </a:t>
            </a:r>
          </a:p>
          <a:p>
            <a:r>
              <a:rPr lang="en-US" sz="1200" kern="1200" dirty="0" smtClean="0">
                <a:solidFill>
                  <a:schemeClr val="tx1"/>
                </a:solidFill>
                <a:effectLst/>
                <a:latin typeface="+mn-lt"/>
                <a:ea typeface="+mn-ea"/>
                <a:cs typeface="+mn-cs"/>
              </a:rPr>
              <a:t>Daily Delicious should act as an addition source of protein together with a regular meal, as well as 20 minutes before the start of a workout or within the hour following one. </a:t>
            </a:r>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20</a:t>
            </a:fld>
            <a:endParaRPr lang="ru-RU"/>
          </a:p>
        </p:txBody>
      </p:sp>
    </p:spTree>
    <p:extLst>
      <p:ext uri="{BB962C8B-B14F-4D97-AF65-F5344CB8AC3E}">
        <p14:creationId xmlns:p14="http://schemas.microsoft.com/office/powerpoint/2010/main" val="259924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What can be done about the fact that our food does not provide us with all of the life-giving vitamins and minerals our bodies need?</a:t>
            </a:r>
          </a:p>
          <a:p>
            <a:endParaRPr lang="ru-RU" baseline="0" dirty="0" smtClean="0"/>
          </a:p>
          <a:p>
            <a:r>
              <a:rPr lang="en-US" sz="1200" kern="1200" dirty="0" smtClean="0">
                <a:solidFill>
                  <a:schemeClr val="tx1"/>
                </a:solidFill>
                <a:effectLst/>
                <a:latin typeface="+mn-lt"/>
                <a:ea typeface="+mn-ea"/>
                <a:cs typeface="+mn-cs"/>
              </a:rPr>
              <a:t>For example, let’s look at how Japan has managed to change the situation. The Land of the Rising sun is a perfect example of the local attentive attitude toward maintaining their fellow citizens’ health. Did you know that there are over 50,000 centenarians living in Japan?</a:t>
            </a:r>
          </a:p>
          <a:p>
            <a:r>
              <a:rPr lang="ru-RU" dirty="0" smtClean="0"/>
              <a:t/>
            </a:r>
            <a:br>
              <a:rPr lang="ru-RU" dirty="0" smtClean="0"/>
            </a:br>
            <a:r>
              <a:rPr lang="en-US" sz="1200" kern="1200" dirty="0" smtClean="0">
                <a:solidFill>
                  <a:schemeClr val="tx1"/>
                </a:solidFill>
                <a:effectLst/>
                <a:latin typeface="+mn-lt"/>
                <a:ea typeface="+mn-ea"/>
                <a:cs typeface="+mn-cs"/>
              </a:rPr>
              <a:t>At first glance, Japanese medicine appears very strange to us. It is not uncommon for a doctor to prescribe a daily 40-minute walk around the park. Japanese are very obedient, and will always strictly follow all instructions. </a:t>
            </a:r>
            <a:r>
              <a:rPr lang="ru-RU" dirty="0" smtClean="0"/>
              <a:t/>
            </a:r>
            <a:br>
              <a:rPr lang="ru-RU" dirty="0" smtClean="0"/>
            </a:br>
            <a:r>
              <a:rPr lang="ru-RU" dirty="0" smtClean="0"/>
              <a:t/>
            </a:r>
            <a:br>
              <a:rPr lang="ru-RU" dirty="0" smtClean="0"/>
            </a:br>
            <a:r>
              <a:rPr lang="en-US" sz="1200" kern="1200" dirty="0" smtClean="0">
                <a:solidFill>
                  <a:schemeClr val="tx1"/>
                </a:solidFill>
                <a:effectLst/>
                <a:latin typeface="+mn-lt"/>
                <a:ea typeface="+mn-ea"/>
                <a:cs typeface="+mn-cs"/>
              </a:rPr>
              <a:t>So what is the secret behind the greater longevity enjoyed by the Japanese?</a:t>
            </a:r>
            <a:r>
              <a:rPr lang="ru-RU" dirty="0" smtClean="0"/>
              <a:t/>
            </a:r>
            <a:br>
              <a:rPr lang="ru-RU" dirty="0" smtClean="0"/>
            </a:br>
            <a:r>
              <a:rPr lang="ru-RU" dirty="0" smtClean="0"/>
              <a:t/>
            </a:r>
            <a:br>
              <a:rPr lang="ru-RU" dirty="0" smtClean="0"/>
            </a:br>
            <a:r>
              <a:rPr lang="ru-RU" dirty="0" smtClean="0"/>
              <a:t>► </a:t>
            </a:r>
            <a:r>
              <a:rPr lang="en-US" sz="1200" kern="1200" dirty="0" smtClean="0">
                <a:solidFill>
                  <a:schemeClr val="tx1"/>
                </a:solidFill>
                <a:effectLst/>
                <a:latin typeface="+mn-lt"/>
                <a:ea typeface="+mn-ea"/>
                <a:cs typeface="+mn-cs"/>
              </a:rPr>
              <a:t>First of all, they maintain a stable and complete diet and sufficient physical activity.</a:t>
            </a:r>
            <a:r>
              <a:rPr lang="ru-RU" dirty="0" smtClean="0"/>
              <a:t/>
            </a:r>
            <a:br>
              <a:rPr lang="ru-RU" dirty="0" smtClean="0"/>
            </a:br>
            <a:r>
              <a:rPr lang="ru-RU" dirty="0" smtClean="0"/>
              <a:t/>
            </a:r>
            <a:br>
              <a:rPr lang="ru-RU" dirty="0" smtClean="0"/>
            </a:br>
            <a:r>
              <a:rPr lang="ru-RU" dirty="0" smtClean="0"/>
              <a:t>► </a:t>
            </a:r>
            <a:r>
              <a:rPr lang="en-US" sz="1200" kern="1200" dirty="0" smtClean="0">
                <a:solidFill>
                  <a:schemeClr val="tx1"/>
                </a:solidFill>
                <a:effectLst/>
                <a:latin typeface="+mn-lt"/>
                <a:ea typeface="+mn-ea"/>
                <a:cs typeface="+mn-cs"/>
              </a:rPr>
              <a:t>Secondly, they undergo regular medical check-ups.</a:t>
            </a:r>
            <a:r>
              <a:rPr lang="ru-RU" dirty="0" smtClean="0"/>
              <a:t/>
            </a:r>
            <a:br>
              <a:rPr lang="ru-RU" dirty="0" smtClean="0"/>
            </a:br>
            <a:r>
              <a:rPr lang="ru-RU" dirty="0" smtClean="0"/>
              <a:t/>
            </a:r>
            <a:br>
              <a:rPr lang="ru-RU" dirty="0" smtClean="0"/>
            </a:br>
            <a:r>
              <a:rPr lang="ru-RU" dirty="0" smtClean="0"/>
              <a:t>► </a:t>
            </a:r>
            <a:r>
              <a:rPr lang="en-US" sz="1200" kern="1200" dirty="0" smtClean="0">
                <a:solidFill>
                  <a:schemeClr val="tx1"/>
                </a:solidFill>
                <a:effectLst/>
                <a:latin typeface="+mn-lt"/>
                <a:ea typeface="+mn-ea"/>
                <a:cs typeface="+mn-cs"/>
              </a:rPr>
              <a:t>Thirdly, the country’s national health insurance program, which has succeed in raising the quality of life and has propelled Japan to its record health and longevity indicators. </a:t>
            </a:r>
            <a:r>
              <a:rPr lang="ru-RU" dirty="0" smtClean="0"/>
              <a:t/>
            </a:r>
            <a:br>
              <a:rPr lang="ru-RU" dirty="0" smtClean="0"/>
            </a:br>
            <a:r>
              <a:rPr lang="en-US" sz="1200" kern="1200" dirty="0" smtClean="0">
                <a:solidFill>
                  <a:schemeClr val="tx1"/>
                </a:solidFill>
                <a:effectLst/>
                <a:latin typeface="+mn-lt"/>
                <a:ea typeface="+mn-ea"/>
                <a:cs typeface="+mn-cs"/>
              </a:rPr>
              <a:t>The decision was made 50 years ago to adjust dietary recommendations with the help of biologically active supplements. Currently, 90% of Japan’s residents take nutritional supplements on a daily basis. Even job application forms contain questions about which supplements the person is taking. It helps to gain a better picture of how much responsibility the applicant is taking for their health and how diligent the person is overall. Japanese companies always value healthy staff that are full of energy and share a like mind with their team.</a:t>
            </a:r>
            <a:r>
              <a:rPr lang="ru-RU" dirty="0" smtClean="0"/>
              <a:t/>
            </a:r>
            <a:br>
              <a:rPr lang="ru-RU" dirty="0" smtClean="0"/>
            </a:br>
            <a:r>
              <a:rPr lang="en-US" sz="1200" kern="1200" dirty="0" smtClean="0">
                <a:solidFill>
                  <a:schemeClr val="tx1"/>
                </a:solidFill>
                <a:effectLst/>
                <a:latin typeface="+mn-lt"/>
                <a:ea typeface="+mn-ea"/>
                <a:cs typeface="+mn-cs"/>
              </a:rPr>
              <a:t>As a result of this approach to supplements, Japanese tend to look younger than their age and remain physically active.</a:t>
            </a:r>
          </a:p>
          <a:p>
            <a:endParaRPr lang="ru-RU" dirty="0" smtClean="0"/>
          </a:p>
          <a:p>
            <a:r>
              <a:rPr lang="en-US" sz="1200" kern="1200" dirty="0" smtClean="0">
                <a:solidFill>
                  <a:schemeClr val="tx1"/>
                </a:solidFill>
                <a:effectLst/>
                <a:latin typeface="+mn-lt"/>
                <a:ea typeface="+mn-ea"/>
                <a:cs typeface="+mn-cs"/>
              </a:rPr>
              <a:t>Dietary supplementation and meal replacement prevalence around the world: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Japan – 90% of the population</a:t>
            </a:r>
          </a:p>
          <a:p>
            <a:r>
              <a:rPr lang="en-US" sz="1200" kern="1200" dirty="0" smtClean="0">
                <a:solidFill>
                  <a:schemeClr val="tx1"/>
                </a:solidFill>
                <a:effectLst/>
                <a:latin typeface="+mn-lt"/>
                <a:ea typeface="+mn-ea"/>
                <a:cs typeface="+mn-cs"/>
              </a:rPr>
              <a:t>U.S.A. – 70% of the population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Europe – 50% of the population</a:t>
            </a:r>
          </a:p>
          <a:p>
            <a:endParaRPr lang="ru-RU" dirty="0" smtClean="0"/>
          </a:p>
          <a:p>
            <a:r>
              <a:rPr lang="en-US" sz="1200" kern="1200" dirty="0" smtClean="0">
                <a:solidFill>
                  <a:schemeClr val="tx1"/>
                </a:solidFill>
                <a:effectLst/>
                <a:latin typeface="+mn-lt"/>
                <a:ea typeface="+mn-ea"/>
                <a:cs typeface="+mn-cs"/>
              </a:rPr>
              <a:t>In Russia, only around 3% of the population take BAS, and that number is 3-8% in other CIS countries. </a:t>
            </a:r>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3</a:t>
            </a:fld>
            <a:endParaRPr lang="ru-RU"/>
          </a:p>
        </p:txBody>
      </p:sp>
    </p:spTree>
    <p:extLst>
      <p:ext uri="{BB962C8B-B14F-4D97-AF65-F5344CB8AC3E}">
        <p14:creationId xmlns:p14="http://schemas.microsoft.com/office/powerpoint/2010/main" val="377968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modern pace of life often leaves us without the time to eat a complete diet. Some say that we have to eat 5 times</a:t>
            </a:r>
            <a:r>
              <a:rPr lang="en-US" baseline="0" dirty="0" smtClean="0"/>
              <a:t> a day, others say that 3 meals a day is enough. </a:t>
            </a:r>
            <a:r>
              <a:rPr lang="en-US" dirty="0" smtClean="0"/>
              <a:t>With Daily Delicious, you can stay on the go and remain healthy and full of life. Daily Delicious Beauty shakes provides you with a whole range of nutrients that will help your body’s proper function.</a:t>
            </a:r>
          </a:p>
          <a:p>
            <a:r>
              <a:rPr lang="en-US" dirty="0" smtClean="0"/>
              <a:t>The combination of plant- and animal-based proteins will keep you feeling full (thanks to the different rates of digestion of each kind of protein). A shake a day will fill you with energy, beauty and overall vitality.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21</a:t>
            </a:fld>
            <a:endParaRPr lang="ru-RU"/>
          </a:p>
        </p:txBody>
      </p:sp>
    </p:spTree>
    <p:extLst>
      <p:ext uri="{BB962C8B-B14F-4D97-AF65-F5344CB8AC3E}">
        <p14:creationId xmlns:p14="http://schemas.microsoft.com/office/powerpoint/2010/main" val="156703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DDBS</a:t>
            </a:r>
            <a:r>
              <a:rPr lang="ru-RU" dirty="0" smtClean="0"/>
              <a:t> </a:t>
            </a:r>
            <a:r>
              <a:rPr lang="en-US" sz="1200" dirty="0" smtClean="0"/>
              <a:t>are perfect for those who:</a:t>
            </a:r>
          </a:p>
          <a:p>
            <a:r>
              <a:rPr lang="en-US" dirty="0" smtClean="0"/>
              <a:t>Value their</a:t>
            </a:r>
            <a:r>
              <a:rPr lang="en-US" baseline="0" dirty="0" smtClean="0"/>
              <a:t> time</a:t>
            </a:r>
          </a:p>
          <a:p>
            <a:r>
              <a:rPr lang="en-US" baseline="0" dirty="0" smtClean="0"/>
              <a:t>Like everything delicious and natural</a:t>
            </a:r>
          </a:p>
          <a:p>
            <a:r>
              <a:rPr lang="en-US" dirty="0" smtClean="0"/>
              <a:t>Eat right</a:t>
            </a:r>
          </a:p>
          <a:p>
            <a:r>
              <a:rPr lang="en-US" dirty="0" smtClean="0"/>
              <a:t>Take</a:t>
            </a:r>
            <a:r>
              <a:rPr lang="en-US" baseline="0" dirty="0" smtClean="0"/>
              <a:t> a good care of themselves</a:t>
            </a:r>
          </a:p>
          <a:p>
            <a:r>
              <a:rPr lang="en-US" baseline="0" dirty="0" smtClean="0"/>
              <a:t>Like sports and outdoor activities</a:t>
            </a:r>
            <a:endParaRPr lang="ru-RU" dirty="0" smtClean="0"/>
          </a:p>
          <a:p>
            <a:endParaRPr lang="ru-RU" dirty="0" smtClean="0"/>
          </a:p>
          <a:p>
            <a:r>
              <a:rPr lang="en-US" dirty="0" smtClean="0"/>
              <a:t>Also,</a:t>
            </a:r>
            <a:r>
              <a:rPr lang="en-US" baseline="0" dirty="0" smtClean="0"/>
              <a:t> it is good for</a:t>
            </a:r>
            <a:r>
              <a:rPr lang="ru-RU" dirty="0" smtClean="0"/>
              <a:t>:</a:t>
            </a:r>
          </a:p>
          <a:p>
            <a:pPr lvl="0"/>
            <a:r>
              <a:rPr lang="en-US" sz="1200" kern="1200" dirty="0" smtClean="0">
                <a:solidFill>
                  <a:schemeClr val="tx1"/>
                </a:solidFill>
                <a:effectLst/>
                <a:latin typeface="+mn-lt"/>
                <a:ea typeface="+mn-ea"/>
                <a:cs typeface="+mn-cs"/>
              </a:rPr>
              <a:t>Athletes</a:t>
            </a:r>
          </a:p>
          <a:p>
            <a:r>
              <a:rPr lang="en-US" sz="1200" kern="1200" dirty="0" smtClean="0">
                <a:solidFill>
                  <a:schemeClr val="tx1"/>
                </a:solidFill>
                <a:effectLst/>
                <a:latin typeface="+mn-lt"/>
                <a:ea typeface="+mn-ea"/>
                <a:cs typeface="+mn-cs"/>
              </a:rPr>
              <a:t>Those who tire quickly or are under stress </a:t>
            </a:r>
          </a:p>
          <a:p>
            <a:r>
              <a:rPr lang="en-US" sz="1200" kern="1200" dirty="0" smtClean="0">
                <a:solidFill>
                  <a:schemeClr val="tx1"/>
                </a:solidFill>
                <a:effectLst/>
                <a:latin typeface="+mn-lt"/>
                <a:ea typeface="+mn-ea"/>
                <a:cs typeface="+mn-cs"/>
              </a:rPr>
              <a:t>People with digestive problems</a:t>
            </a:r>
          </a:p>
          <a:p>
            <a:r>
              <a:rPr lang="en-US" dirty="0" smtClean="0"/>
              <a:t>During recovering after surgeries or injuries</a:t>
            </a:r>
            <a:r>
              <a:rPr lang="en-US" baseline="0" dirty="0" smtClean="0"/>
              <a:t> </a:t>
            </a:r>
          </a:p>
          <a:p>
            <a:r>
              <a:rPr lang="en-US" sz="1200" kern="1200" dirty="0" smtClean="0">
                <a:solidFill>
                  <a:schemeClr val="tx1"/>
                </a:solidFill>
                <a:effectLst/>
                <a:latin typeface="+mn-lt"/>
                <a:ea typeface="+mn-ea"/>
                <a:cs typeface="+mn-cs"/>
              </a:rPr>
              <a:t>People with an eye on their weight </a:t>
            </a:r>
          </a:p>
          <a:p>
            <a:r>
              <a:rPr lang="en-US" sz="1200" kern="1200" dirty="0" smtClean="0">
                <a:solidFill>
                  <a:schemeClr val="tx1"/>
                </a:solidFill>
                <a:effectLst/>
                <a:latin typeface="+mn-lt"/>
                <a:ea typeface="+mn-ea"/>
                <a:cs typeface="+mn-cs"/>
              </a:rPr>
              <a:t>People who care about the appearance of their skin, hair and nails</a:t>
            </a:r>
          </a:p>
          <a:p>
            <a:r>
              <a:rPr lang="en-US" dirty="0" smtClean="0"/>
              <a:t>Elder people</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22</a:t>
            </a:fld>
            <a:endParaRPr lang="ru-RU"/>
          </a:p>
        </p:txBody>
      </p:sp>
    </p:spTree>
    <p:extLst>
      <p:ext uri="{BB962C8B-B14F-4D97-AF65-F5344CB8AC3E}">
        <p14:creationId xmlns:p14="http://schemas.microsoft.com/office/powerpoint/2010/main" val="312701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D3A0E-9FFD-4498-9051-1B5CE16836BD}" type="slidenum">
              <a:rPr lang="ru-RU" smtClean="0"/>
              <a:t>23</a:t>
            </a:fld>
            <a:endParaRPr lang="ru-RU"/>
          </a:p>
        </p:txBody>
      </p:sp>
    </p:spTree>
    <p:extLst>
      <p:ext uri="{BB962C8B-B14F-4D97-AF65-F5344CB8AC3E}">
        <p14:creationId xmlns:p14="http://schemas.microsoft.com/office/powerpoint/2010/main" val="164264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24</a:t>
            </a:fld>
            <a:endParaRPr lang="ru-RU"/>
          </a:p>
        </p:txBody>
      </p:sp>
    </p:spTree>
    <p:extLst>
      <p:ext uri="{BB962C8B-B14F-4D97-AF65-F5344CB8AC3E}">
        <p14:creationId xmlns:p14="http://schemas.microsoft.com/office/powerpoint/2010/main" val="8297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Our daily routine is split between not enough time and constantly busy.</a:t>
            </a:r>
          </a:p>
          <a:p>
            <a:r>
              <a:rPr lang="en-US" sz="1200" kern="1200" dirty="0" smtClean="0">
                <a:solidFill>
                  <a:schemeClr val="tx1"/>
                </a:solidFill>
                <a:effectLst/>
                <a:latin typeface="+mn-lt"/>
                <a:ea typeface="+mn-ea"/>
                <a:cs typeface="+mn-cs"/>
              </a:rPr>
              <a:t>Don’t you agree?</a:t>
            </a:r>
          </a:p>
          <a:p>
            <a:r>
              <a:rPr lang="en-US" sz="1200" kern="1200" dirty="0" smtClean="0">
                <a:solidFill>
                  <a:schemeClr val="tx1"/>
                </a:solidFill>
                <a:effectLst/>
                <a:latin typeface="+mn-lt"/>
                <a:ea typeface="+mn-ea"/>
                <a:cs typeface="+mn-cs"/>
              </a:rPr>
              <a:t>As a result, we become much more picky when it comes to our food!</a:t>
            </a:r>
          </a:p>
          <a:p>
            <a:r>
              <a:rPr lang="en-US" sz="1200" kern="1200" dirty="0" smtClean="0">
                <a:solidFill>
                  <a:schemeClr val="tx1"/>
                </a:solidFill>
                <a:effectLst/>
                <a:latin typeface="+mn-lt"/>
                <a:ea typeface="+mn-ea"/>
                <a:cs typeface="+mn-cs"/>
              </a:rPr>
              <a:t>In order for it to meet the demands of modern society, food must be: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Quick: it has to allow us to save time, both during preparation and when we eat it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Nutritious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Healthy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Safe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Need we mention the taste?</a:t>
            </a:r>
          </a:p>
          <a:p>
            <a:pPr marL="0" indent="0">
              <a:buFont typeface="Arial" panose="020B0604020202020204" pitchFamily="34" charset="0"/>
              <a:buNone/>
            </a:pPr>
            <a:endParaRPr lang="ru-RU" baseline="0" dirty="0" smtClean="0"/>
          </a:p>
          <a:p>
            <a:r>
              <a:rPr lang="en-US" sz="1200" kern="1200" dirty="0" smtClean="0">
                <a:solidFill>
                  <a:schemeClr val="tx1"/>
                </a:solidFill>
                <a:effectLst/>
                <a:latin typeface="+mn-lt"/>
                <a:ea typeface="+mn-ea"/>
                <a:cs typeface="+mn-cs"/>
              </a:rPr>
              <a:t>Getting all of those things from one meal seems like a pipe dream. </a:t>
            </a:r>
          </a:p>
          <a:p>
            <a:r>
              <a:rPr lang="en-US" sz="1200" kern="1200" dirty="0" smtClean="0">
                <a:solidFill>
                  <a:schemeClr val="tx1"/>
                </a:solidFill>
                <a:effectLst/>
                <a:latin typeface="+mn-lt"/>
                <a:ea typeface="+mn-ea"/>
                <a:cs typeface="+mn-cs"/>
              </a:rPr>
              <a:t>Practice, along with the food cultures now prevalent in Europe, Japan and the U.S.A., show that combining all of these features in your diet is indeed feasible.</a:t>
            </a:r>
          </a:p>
          <a:p>
            <a:r>
              <a:rPr lang="en-US" sz="1200" kern="1200" dirty="0" smtClean="0">
                <a:solidFill>
                  <a:schemeClr val="tx1"/>
                </a:solidFill>
                <a:effectLst/>
                <a:latin typeface="+mn-lt"/>
                <a:ea typeface="+mn-ea"/>
                <a:cs typeface="+mn-cs"/>
              </a:rPr>
              <a:t>Let’s find out how!</a:t>
            </a: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4</a:t>
            </a:fld>
            <a:endParaRPr lang="ru-RU"/>
          </a:p>
        </p:txBody>
      </p:sp>
    </p:spTree>
    <p:extLst>
      <p:ext uri="{BB962C8B-B14F-4D97-AF65-F5344CB8AC3E}">
        <p14:creationId xmlns:p14="http://schemas.microsoft.com/office/powerpoint/2010/main" val="240822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Daily Delicious line of nutritious health products also includes Beauty Shake – beautiful never tasted so good.</a:t>
            </a:r>
          </a:p>
          <a:p>
            <a:endParaRPr lang="ru-RU" baseline="0" dirty="0" smtClean="0"/>
          </a:p>
          <a:p>
            <a:r>
              <a:rPr lang="en-US" sz="1200" kern="1200" dirty="0" smtClean="0">
                <a:solidFill>
                  <a:schemeClr val="tx1"/>
                </a:solidFill>
                <a:effectLst/>
                <a:latin typeface="+mn-lt"/>
                <a:ea typeface="+mn-ea"/>
                <a:cs typeface="+mn-cs"/>
              </a:rPr>
              <a:t>It is no secret that things that taste good are usually not good for you and those things that are healthy are often lacking in good flavor.</a:t>
            </a:r>
          </a:p>
          <a:p>
            <a:r>
              <a:rPr lang="en-US" sz="1200" kern="1200" dirty="0" smtClean="0">
                <a:solidFill>
                  <a:schemeClr val="tx1"/>
                </a:solidFill>
                <a:effectLst/>
                <a:latin typeface="+mn-lt"/>
                <a:ea typeface="+mn-ea"/>
                <a:cs typeface="+mn-cs"/>
              </a:rPr>
              <a:t>After a year and a half of development, a new product was created that meets the most stringent criteria of taste and nutritional value.</a:t>
            </a:r>
          </a:p>
          <a:p>
            <a:r>
              <a:rPr lang="en-US" sz="1200" kern="1200" dirty="0" smtClean="0">
                <a:solidFill>
                  <a:schemeClr val="tx1"/>
                </a:solidFill>
                <a:effectLst/>
                <a:latin typeface="+mn-lt"/>
                <a:ea typeface="+mn-ea"/>
                <a:cs typeface="+mn-cs"/>
              </a:rPr>
              <a:t>Not only is our Daily Delicious product line healthy, it is truly delicious! This balanced source of animal and plant protein in combination with collagen and a vitamin and mineral complex support vitality and physical activity, strengthening you with the energy you need every day. </a:t>
            </a:r>
          </a:p>
          <a:p>
            <a:pPr marL="0" marR="0" indent="0" algn="l" defTabSz="914400" rtl="0" eaLnBrk="1" fontAlgn="auto" latinLnBrk="0" hangingPunct="1">
              <a:lnSpc>
                <a:spcPct val="100000"/>
              </a:lnSpc>
              <a:spcBef>
                <a:spcPts val="0"/>
              </a:spcBef>
              <a:spcAft>
                <a:spcPts val="0"/>
              </a:spcAft>
              <a:buClrTx/>
              <a:buSzTx/>
              <a:buFontTx/>
              <a:buNone/>
              <a:tabLst/>
              <a:defRPr/>
            </a:pPr>
            <a:endParaRPr lang="ru-RU" baseline="0" dirty="0" smtClean="0"/>
          </a:p>
          <a:p>
            <a:r>
              <a:rPr lang="en-US" sz="1200" kern="1200" dirty="0" smtClean="0">
                <a:solidFill>
                  <a:schemeClr val="tx1"/>
                </a:solidFill>
                <a:effectLst/>
                <a:latin typeface="+mn-lt"/>
                <a:ea typeface="+mn-ea"/>
                <a:cs typeface="+mn-cs"/>
              </a:rPr>
              <a:t>The shakes are free of GMOs and ingredients derived from them.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5</a:t>
            </a:fld>
            <a:endParaRPr lang="ru-RU"/>
          </a:p>
        </p:txBody>
      </p:sp>
    </p:spTree>
    <p:extLst>
      <p:ext uri="{BB962C8B-B14F-4D97-AF65-F5344CB8AC3E}">
        <p14:creationId xmlns:p14="http://schemas.microsoft.com/office/powerpoint/2010/main" val="37208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What makes our product unique is its ingredient list:</a:t>
            </a:r>
          </a:p>
          <a:p>
            <a:pPr lvl="0"/>
            <a:r>
              <a:rPr lang="en-US" dirty="0" smtClean="0">
                <a:effectLst/>
              </a:rPr>
              <a:t>1. A balanced protein formula made of three of the most nutritious forms of protein: milk protein, whey protein concentrate and soy protein isolate.</a:t>
            </a:r>
          </a:p>
          <a:p>
            <a:pPr lvl="0"/>
            <a:r>
              <a:rPr lang="en-US" dirty="0" smtClean="0">
                <a:effectLst/>
              </a:rPr>
              <a:t>2. Vitamins and minerals selected to care for your skin, hair and nails.</a:t>
            </a:r>
          </a:p>
          <a:p>
            <a:pPr lvl="0"/>
            <a:r>
              <a:rPr lang="en-US" dirty="0" smtClean="0">
                <a:effectLst/>
              </a:rPr>
              <a:t>3.</a:t>
            </a:r>
            <a:r>
              <a:rPr lang="en-US" baseline="0" dirty="0" smtClean="0">
                <a:effectLst/>
              </a:rPr>
              <a:t> </a:t>
            </a:r>
            <a:r>
              <a:rPr lang="en-US" dirty="0" smtClean="0">
                <a:effectLst/>
              </a:rPr>
              <a:t>The super-ingredient peptide collagen, a veritable elixir of youth. Protein shakes containing collagen are highly popular in Japan.</a:t>
            </a:r>
          </a:p>
          <a:p>
            <a:pPr lvl="0"/>
            <a:r>
              <a:rPr lang="en-US" dirty="0" smtClean="0">
                <a:effectLst/>
              </a:rPr>
              <a:t>4. Natural flavor! Three of the most delicious and popular flavors ever, whether in combination or individually.</a:t>
            </a:r>
          </a:p>
          <a:p>
            <a:pPr marL="0" indent="0">
              <a:buNone/>
            </a:pPr>
            <a:endParaRPr lang="ru-RU" b="0" dirty="0" smtClean="0"/>
          </a:p>
          <a:p>
            <a:r>
              <a:rPr lang="en-US" sz="1200" kern="1200" dirty="0" smtClean="0">
                <a:solidFill>
                  <a:schemeClr val="tx1"/>
                </a:solidFill>
                <a:effectLst/>
                <a:latin typeface="+mn-lt"/>
                <a:ea typeface="+mn-ea"/>
                <a:cs typeface="+mn-cs"/>
              </a:rPr>
              <a:t>The product’s high quality comes from its components: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High-quality, premium-priced whey protein</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Only natural vanilla, raspberry and chocolate flavors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 natural sweetener </a:t>
            </a:r>
            <a:r>
              <a:rPr lang="en-US" sz="1200" kern="1200" dirty="0" err="1" smtClean="0">
                <a:solidFill>
                  <a:schemeClr val="tx1"/>
                </a:solidFill>
                <a:effectLst/>
                <a:latin typeface="+mn-lt"/>
                <a:ea typeface="+mn-ea"/>
                <a:cs typeface="+mn-cs"/>
              </a:rPr>
              <a:t>erythritol</a:t>
            </a: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6</a:t>
            </a:fld>
            <a:endParaRPr lang="ru-RU"/>
          </a:p>
        </p:txBody>
      </p:sp>
    </p:spTree>
    <p:extLst>
      <p:ext uri="{BB962C8B-B14F-4D97-AF65-F5344CB8AC3E}">
        <p14:creationId xmlns:p14="http://schemas.microsoft.com/office/powerpoint/2010/main" val="260077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What makes our product unique is its ingredient list:</a:t>
            </a:r>
          </a:p>
          <a:p>
            <a:pPr lvl="0"/>
            <a:r>
              <a:rPr lang="en-US" dirty="0" smtClean="0">
                <a:effectLst/>
              </a:rPr>
              <a:t>1. A balanced protein formula made of three of the most nutritious forms of protein: milk protein, whey protein concentrate and soy protein isolate.</a:t>
            </a:r>
          </a:p>
          <a:p>
            <a:pPr lvl="0"/>
            <a:r>
              <a:rPr lang="en-US" dirty="0" smtClean="0">
                <a:effectLst/>
              </a:rPr>
              <a:t>2. Vitamins and minerals selected to care for your skin, hair and nails.</a:t>
            </a:r>
          </a:p>
          <a:p>
            <a:pPr lvl="0"/>
            <a:r>
              <a:rPr lang="en-US" dirty="0" smtClean="0">
                <a:effectLst/>
              </a:rPr>
              <a:t>3.</a:t>
            </a:r>
            <a:r>
              <a:rPr lang="en-US" baseline="0" dirty="0" smtClean="0">
                <a:effectLst/>
              </a:rPr>
              <a:t> </a:t>
            </a:r>
            <a:r>
              <a:rPr lang="en-US" dirty="0" smtClean="0">
                <a:effectLst/>
              </a:rPr>
              <a:t>The super-ingredient peptide collagen, a veritable elixir of youth. Protein shakes containing collagen are highly popular in Japan.</a:t>
            </a:r>
          </a:p>
          <a:p>
            <a:pPr lvl="0"/>
            <a:r>
              <a:rPr lang="en-US" dirty="0" smtClean="0">
                <a:effectLst/>
              </a:rPr>
              <a:t>4. Natural flavor! Three of the most delicious and popular flavors ever, whether in combination or individually.</a:t>
            </a:r>
          </a:p>
          <a:p>
            <a:pPr marL="0" indent="0">
              <a:buNone/>
            </a:pPr>
            <a:endParaRPr lang="ru-RU" b="0" dirty="0" smtClean="0"/>
          </a:p>
          <a:p>
            <a:r>
              <a:rPr lang="en-US" sz="1200" kern="1200" dirty="0" smtClean="0">
                <a:solidFill>
                  <a:schemeClr val="tx1"/>
                </a:solidFill>
                <a:effectLst/>
                <a:latin typeface="+mn-lt"/>
                <a:ea typeface="+mn-ea"/>
                <a:cs typeface="+mn-cs"/>
              </a:rPr>
              <a:t>The product’s high quality comes from its components: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High-quality, premium-priced whey protein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Only natural vanilla, raspberry and chocolate flavors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natural sweetener </a:t>
            </a:r>
            <a:r>
              <a:rPr lang="en-US" sz="1200" kern="1200" dirty="0" err="1" smtClean="0">
                <a:solidFill>
                  <a:schemeClr val="tx1"/>
                </a:solidFill>
                <a:effectLst/>
                <a:latin typeface="+mn-lt"/>
                <a:ea typeface="+mn-ea"/>
                <a:cs typeface="+mn-cs"/>
              </a:rPr>
              <a:t>erythritol</a:t>
            </a:r>
            <a:endParaRPr lang="en-US" sz="1200" kern="1200" dirty="0" smtClean="0">
              <a:solidFill>
                <a:schemeClr val="tx1"/>
              </a:solidFill>
              <a:effectLst/>
              <a:latin typeface="+mn-lt"/>
              <a:ea typeface="+mn-ea"/>
              <a:cs typeface="+mn-cs"/>
            </a:endParaRPr>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7</a:t>
            </a:fld>
            <a:endParaRPr lang="ru-RU"/>
          </a:p>
        </p:txBody>
      </p:sp>
    </p:spTree>
    <p:extLst>
      <p:ext uri="{BB962C8B-B14F-4D97-AF65-F5344CB8AC3E}">
        <p14:creationId xmlns:p14="http://schemas.microsoft.com/office/powerpoint/2010/main" val="365332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Protein based</a:t>
            </a:r>
            <a:endParaRPr lang="ru-RU" dirty="0" smtClean="0"/>
          </a:p>
          <a:p>
            <a:r>
              <a:rPr lang="en-US" dirty="0" smtClean="0"/>
              <a:t>The base for Daily Delicious Beauty Shake is made of a balanced formula composed of 3 of the most effective sources of protein: milk protein, whey protein concentrate and soy protein isolate.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do proteins do for our body? Here are some of their main functions: </a:t>
            </a:r>
          </a:p>
          <a:p>
            <a:r>
              <a:rPr lang="ru-RU"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Practically all tissues use proteins as their primary construction materials. They are part of the blood, muscles, hair, nails, skin and internal organs. Protein-rich foods are a top choice of athletes, because they make it possible to quickly and effectively build muscle mass.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Proteins help deliver nutrients and other health-supporting compounds to the cells. Without them, this transportation would be impossible. Protein molecules play a vital role in strengthening the immune system and building new immune cells.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Proteins are among some of the most important enzymes that speed up a number of important biochemical reactions that occur in the body. Without enough protein, the metabolism slows down, quickly leading to weight gain. Because of this, protein products are an important part of many weight-loss diets.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Proteins slow down the digestion of carbohydrates. This reduces the total glycemic index of the food being eaten, and makes it possible to maintain sufficient blood sugar levels without significant jumps in insulin production. This makes it far easier to overcome feelings of hunger and control one’s weight.</a:t>
            </a:r>
          </a:p>
          <a:p>
            <a:pPr marL="0" indent="0">
              <a:buFont typeface="Arial" panose="020B0604020202020204" pitchFamily="34" charset="0"/>
              <a:buNone/>
            </a:pPr>
            <a:endParaRPr lang="ru-RU" sz="1200" kern="1200" dirty="0" smtClean="0">
              <a:solidFill>
                <a:schemeClr val="tx1"/>
              </a:solidFill>
              <a:effectLst/>
              <a:latin typeface="+mn-lt"/>
              <a:ea typeface="+mn-ea"/>
              <a:cs typeface="+mn-cs"/>
            </a:endParaRPr>
          </a:p>
          <a:p>
            <a:r>
              <a:rPr lang="en-US" dirty="0" smtClean="0"/>
              <a:t/>
            </a:r>
            <a:br>
              <a:rPr lang="en-US" dirty="0" smtClean="0"/>
            </a:br>
            <a:r>
              <a:rPr lang="en-US" sz="1200" b="0" i="0" kern="1200" dirty="0" smtClean="0">
                <a:solidFill>
                  <a:schemeClr val="tx1"/>
                </a:solidFill>
                <a:effectLst/>
                <a:latin typeface="+mn-lt"/>
                <a:ea typeface="+mn-ea"/>
                <a:cs typeface="+mn-cs"/>
              </a:rPr>
              <a:t>Milk protein - an essential element of diet.</a:t>
            </a:r>
          </a:p>
          <a:p>
            <a:r>
              <a:rPr lang="en-US" dirty="0" smtClean="0"/>
              <a:t/>
            </a:r>
            <a:br>
              <a:rPr lang="en-US" dirty="0" smtClean="0"/>
            </a:br>
            <a:r>
              <a:rPr lang="en-US" sz="1200" b="0" i="0" kern="1200" dirty="0" smtClean="0">
                <a:solidFill>
                  <a:schemeClr val="tx1"/>
                </a:solidFill>
                <a:effectLst/>
                <a:latin typeface="+mn-lt"/>
                <a:ea typeface="+mn-ea"/>
                <a:cs typeface="+mn-cs"/>
              </a:rPr>
              <a:t>Cells and tissues of the body are formed only from dietary protein. Proteins contribute to key body functions</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it is very important continuously add to your diet foods that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contain protein. Especially</a:t>
            </a:r>
            <a:r>
              <a:rPr lang="en-US" sz="1200" b="0" i="0" kern="1200" baseline="0" dirty="0" smtClean="0">
                <a:solidFill>
                  <a:schemeClr val="tx1"/>
                </a:solidFill>
                <a:effectLst/>
                <a:latin typeface="+mn-lt"/>
                <a:ea typeface="+mn-ea"/>
                <a:cs typeface="+mn-cs"/>
              </a:rPr>
              <a:t> i</a:t>
            </a:r>
            <a:r>
              <a:rPr lang="en-US" sz="1200" b="0" i="0" kern="1200" dirty="0" smtClean="0">
                <a:solidFill>
                  <a:schemeClr val="tx1"/>
                </a:solidFill>
                <a:effectLst/>
                <a:latin typeface="+mn-lt"/>
                <a:ea typeface="+mn-ea"/>
                <a:cs typeface="+mn-cs"/>
              </a:rPr>
              <a:t>mmediately after a full night of sleep or a tiring workout, the body has little to no protein available to rebuild tissue,</a:t>
            </a:r>
            <a:r>
              <a:rPr lang="en-US" sz="1200" b="0" i="0" kern="1200" baseline="0" dirty="0" smtClean="0">
                <a:solidFill>
                  <a:schemeClr val="tx1"/>
                </a:solidFill>
                <a:effectLst/>
                <a:latin typeface="+mn-lt"/>
                <a:ea typeface="+mn-ea"/>
                <a:cs typeface="+mn-cs"/>
              </a:rPr>
              <a:t> we need to ensure that the body has an adequate supply.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protein used in Daily Delicious is prepared from fresh milk and contains up to 93% pure protein. </a:t>
            </a:r>
            <a:r>
              <a:rPr lang="en-US" sz="1200" b="0" i="0" kern="1200" dirty="0" smtClean="0">
                <a:solidFill>
                  <a:schemeClr val="tx1"/>
                </a:solidFill>
                <a:effectLst/>
                <a:latin typeface="+mn-lt"/>
                <a:ea typeface="+mn-ea"/>
                <a:cs typeface="+mn-cs"/>
              </a:rPr>
              <a:t>Of all the animal protein milk protein is considered one of the best along with the egg white. First of all, milk protein has a high nutritional value.</a:t>
            </a:r>
            <a:r>
              <a:rPr lang="en-US" sz="1200" kern="1200" dirty="0" smtClean="0">
                <a:solidFill>
                  <a:schemeClr val="tx1"/>
                </a:solidFill>
                <a:effectLst/>
                <a:latin typeface="+mn-lt"/>
                <a:ea typeface="+mn-ea"/>
                <a:cs typeface="+mn-cs"/>
              </a:rPr>
              <a:t> It is much more readily absorbed by the body than meat protein or even fish protein.</a:t>
            </a:r>
          </a:p>
          <a:p>
            <a:r>
              <a:rPr lang="en-US" sz="1200" kern="1200" dirty="0" smtClean="0">
                <a:solidFill>
                  <a:schemeClr val="tx1"/>
                </a:solidFill>
                <a:effectLst/>
                <a:latin typeface="+mn-lt"/>
                <a:ea typeface="+mn-ea"/>
                <a:cs typeface="+mn-cs"/>
              </a:rPr>
              <a:t>Secondly, as opposed to proteins extracted from plants, milk protein contains all of the essential amino acids.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sz="1200" b="1" i="0" kern="1200" dirty="0" smtClean="0">
                <a:solidFill>
                  <a:schemeClr val="tx1"/>
                </a:solidFill>
                <a:effectLst/>
                <a:latin typeface="+mn-lt"/>
                <a:ea typeface="+mn-ea"/>
                <a:cs typeface="+mn-cs"/>
              </a:rPr>
              <a:t>Whey Protein Concentrate </a:t>
            </a:r>
            <a:r>
              <a:rPr lang="en-US" sz="1200" b="0" i="0" kern="1200" dirty="0" smtClean="0">
                <a:solidFill>
                  <a:schemeClr val="tx1"/>
                </a:solidFill>
                <a:effectLst/>
                <a:latin typeface="+mn-lt"/>
                <a:ea typeface="+mn-ea"/>
                <a:cs typeface="+mn-cs"/>
              </a:rPr>
              <a:t>- another useful food product which is made from whey.</a:t>
            </a:r>
            <a:r>
              <a:rPr lang="en-US" sz="1200" b="0" i="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Whey protein concentrate is highly nutritious and contains up to 81% pure protein.</a:t>
            </a:r>
            <a:r>
              <a:rPr lang="en-US" sz="1200" kern="1200" dirty="0" smtClean="0">
                <a:solidFill>
                  <a:schemeClr val="tx1"/>
                </a:solidFill>
                <a:effectLst/>
                <a:latin typeface="+mn-lt"/>
                <a:ea typeface="+mn-ea"/>
                <a:cs typeface="+mn-cs"/>
              </a:rPr>
              <a:t> It is unique in how easy it is to digest and how quickly the amino acids are absorbed by muscle cells.</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called "bricks" of the w</a:t>
            </a:r>
            <a:r>
              <a:rPr lang="en-US" dirty="0" smtClean="0"/>
              <a:t>hey protein help to restore our tissue after injuries</a:t>
            </a:r>
            <a:r>
              <a:rPr lang="en-US" baseline="0" dirty="0" smtClean="0"/>
              <a:t> and</a:t>
            </a:r>
            <a:r>
              <a:rPr lang="en-US" dirty="0" smtClean="0"/>
              <a:t> sprains. After</a:t>
            </a:r>
            <a:r>
              <a:rPr lang="en-US" baseline="0" dirty="0" smtClean="0"/>
              <a:t> surgeries our bodies e</a:t>
            </a:r>
            <a:r>
              <a:rPr lang="en-US" dirty="0" smtClean="0"/>
              <a:t>specially</a:t>
            </a:r>
            <a:r>
              <a:rPr lang="en-US" baseline="0" dirty="0" smtClean="0"/>
              <a:t> </a:t>
            </a:r>
            <a:r>
              <a:rPr lang="en-US" dirty="0" smtClean="0"/>
              <a:t>need a good portion of the easily digestible protein,</a:t>
            </a:r>
            <a:r>
              <a:rPr lang="en-US" baseline="0" dirty="0" smtClean="0"/>
              <a:t> because </a:t>
            </a:r>
            <a:r>
              <a:rPr lang="en-US" dirty="0" smtClean="0"/>
              <a:t>the new muscle fibers would not</a:t>
            </a:r>
            <a:r>
              <a:rPr lang="en-US" baseline="0" dirty="0" smtClean="0"/>
              <a:t> be able to </a:t>
            </a:r>
            <a:r>
              <a:rPr lang="en-US" dirty="0" smtClean="0"/>
              <a:t>form if the body does not get enough amino acids.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Soy protein isolate is a food product that is not only rapidly absorbed, but contains up to 90% vegetable protein. </a:t>
            </a:r>
            <a:r>
              <a:rPr lang="en-US" sz="1200" kern="1200" dirty="0" smtClean="0">
                <a:solidFill>
                  <a:schemeClr val="tx1"/>
                </a:solidFill>
                <a:effectLst/>
                <a:latin typeface="+mn-lt"/>
                <a:ea typeface="+mn-ea"/>
                <a:cs typeface="+mn-cs"/>
              </a:rPr>
              <a:t>The production process involves treating the soy isolate to remove all residual oils, carbohydrates, </a:t>
            </a:r>
            <a:r>
              <a:rPr lang="en-US" sz="1200" kern="1200" dirty="0" err="1" smtClean="0">
                <a:solidFill>
                  <a:schemeClr val="tx1"/>
                </a:solidFill>
                <a:effectLst/>
                <a:latin typeface="+mn-lt"/>
                <a:ea typeface="+mn-ea"/>
                <a:cs typeface="+mn-cs"/>
              </a:rPr>
              <a:t>isoflavinoids</a:t>
            </a:r>
            <a:r>
              <a:rPr lang="en-US" sz="1200" kern="1200" dirty="0" smtClean="0">
                <a:solidFill>
                  <a:schemeClr val="tx1"/>
                </a:solidFill>
                <a:effectLst/>
                <a:latin typeface="+mn-lt"/>
                <a:ea typeface="+mn-ea"/>
                <a:cs typeface="+mn-cs"/>
              </a:rPr>
              <a:t> and other substances, leaving you with pure soy protein.  </a:t>
            </a:r>
          </a:p>
          <a:p>
            <a:r>
              <a:rPr lang="en-US" sz="1200" kern="1200" dirty="0" smtClean="0">
                <a:solidFill>
                  <a:schemeClr val="tx1"/>
                </a:solidFill>
                <a:effectLst/>
                <a:latin typeface="+mn-lt"/>
                <a:ea typeface="+mn-ea"/>
                <a:cs typeface="+mn-cs"/>
              </a:rPr>
              <a:t>Therefore, among all vegetable proteins,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soy isolate is considered to be the most healthy</a:t>
            </a:r>
            <a:r>
              <a:rPr lang="en-US" sz="1200" kern="1200" baseline="0" dirty="0" smtClean="0">
                <a:solidFill>
                  <a:schemeClr val="tx1"/>
                </a:solidFill>
                <a:effectLst/>
                <a:latin typeface="+mn-lt"/>
                <a:ea typeface="+mn-ea"/>
                <a:cs typeface="+mn-cs"/>
              </a:rPr>
              <a:t> one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dirty="0" smtClean="0"/>
              <a:t>Nutritionists recommend soy isolate to people whose bodies have difficulty to digest casein protein or unable to tolerate lactose. </a:t>
            </a:r>
          </a:p>
          <a:p>
            <a:r>
              <a:rPr lang="en-US" dirty="0" smtClean="0"/>
              <a:t>In addition, </a:t>
            </a:r>
            <a:r>
              <a:rPr lang="en-US" dirty="0" smtClean="0"/>
              <a:t>soy protein</a:t>
            </a:r>
            <a:r>
              <a:rPr lang="en-US" baseline="0" dirty="0" smtClean="0"/>
              <a:t> is preferred by those</a:t>
            </a:r>
            <a:r>
              <a:rPr lang="en-US" dirty="0" smtClean="0"/>
              <a:t> who are actively involved in sports and lead a healthy lifestyle</a:t>
            </a:r>
            <a:r>
              <a:rPr lang="en-US" dirty="0" smtClean="0"/>
              <a:t>. This product is also very useful</a:t>
            </a:r>
            <a:r>
              <a:rPr lang="en-US" baseline="0" dirty="0" smtClean="0"/>
              <a:t> to people</a:t>
            </a:r>
            <a:r>
              <a:rPr lang="en-US" dirty="0" smtClean="0"/>
              <a:t> who want to lose weight and is in search of a decent alternative to traditional products containing natural protein. Soy protein</a:t>
            </a:r>
            <a:r>
              <a:rPr lang="en-US" baseline="0" dirty="0" smtClean="0"/>
              <a:t> is perfect for</a:t>
            </a:r>
            <a:r>
              <a:rPr lang="en-US" dirty="0" smtClean="0"/>
              <a:t> vegetarians who can use it as a substitute for the heavy meat.</a:t>
            </a:r>
            <a:endParaRPr lang="en-US" sz="1200" kern="1200" dirty="0" smtClean="0">
              <a:solidFill>
                <a:schemeClr val="tx1"/>
              </a:solidFill>
              <a:effectLst/>
              <a:latin typeface="+mn-lt"/>
              <a:ea typeface="+mn-ea"/>
              <a:cs typeface="+mn-cs"/>
            </a:endParaRPr>
          </a:p>
          <a:p>
            <a:r>
              <a:rPr lang="en-US" dirty="0" smtClean="0"/>
              <a:t/>
            </a:r>
            <a:br>
              <a:rPr lang="en-US" dirty="0" smtClean="0"/>
            </a:br>
            <a:r>
              <a:rPr lang="en-US" sz="1200" b="0" i="0" kern="1200" dirty="0" smtClean="0">
                <a:solidFill>
                  <a:schemeClr val="tx1"/>
                </a:solidFill>
                <a:effectLst/>
                <a:latin typeface="+mn-lt"/>
                <a:ea typeface="+mn-ea"/>
                <a:cs typeface="+mn-cs"/>
              </a:rPr>
              <a:t>Soy isolate is rich in many essential and nonessential amino acids,</a:t>
            </a:r>
            <a:r>
              <a:rPr 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combines perfectly with milk protein. Together they help to qualitatively enrich the diet of older people and people with poor health, compensate for</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deficiency of complete protein and improve overall health.</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8</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shake contains 11 nutrients (vitamins and minerals) of the finest quality, each of which is intended to provide daily care for your health and beauty. Their combined effect helps to keep your skin elastic and firm, your hair lustrous and your nails strong.</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9</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kern="1200" dirty="0" smtClean="0">
                <a:solidFill>
                  <a:schemeClr val="tx1"/>
                </a:solidFill>
                <a:effectLst/>
                <a:latin typeface="+mn-lt"/>
                <a:ea typeface="+mn-ea"/>
                <a:cs typeface="+mn-cs"/>
              </a:rPr>
              <a:t>4-Aminobenzoic acid (В10)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Protects the skin from the effects of the sun</a:t>
            </a:r>
          </a:p>
          <a:p>
            <a:pPr lvl="0"/>
            <a:r>
              <a:rPr lang="en-US" sz="1200" kern="1200" dirty="0" smtClean="0">
                <a:solidFill>
                  <a:schemeClr val="tx1"/>
                </a:solidFill>
                <a:effectLst/>
                <a:latin typeface="+mn-lt"/>
                <a:ea typeface="+mn-ea"/>
                <a:cs typeface="+mn-cs"/>
              </a:rPr>
              <a:t>Normalizes melanin production in the skin</a:t>
            </a:r>
          </a:p>
          <a:p>
            <a:pPr lvl="0"/>
            <a:r>
              <a:rPr lang="en-US" sz="1200" kern="1200" dirty="0" smtClean="0">
                <a:solidFill>
                  <a:schemeClr val="tx1"/>
                </a:solidFill>
                <a:effectLst/>
                <a:latin typeface="+mn-lt"/>
                <a:ea typeface="+mn-ea"/>
                <a:cs typeface="+mn-cs"/>
              </a:rPr>
              <a:t>Prevents and reduces the appearance of moles and freckles  </a:t>
            </a:r>
          </a:p>
          <a:p>
            <a:r>
              <a:rPr lang="en-US" sz="1200" b="1" kern="1200" dirty="0" smtClean="0">
                <a:solidFill>
                  <a:schemeClr val="tx1"/>
                </a:solidFill>
                <a:effectLst/>
                <a:latin typeface="+mn-lt"/>
                <a:ea typeface="+mn-ea"/>
                <a:cs typeface="+mn-cs"/>
              </a:rPr>
              <a:t>Vitamin А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Prevents the formation of stretch marks and acne</a:t>
            </a:r>
          </a:p>
          <a:p>
            <a:pPr lvl="0"/>
            <a:r>
              <a:rPr lang="en-US" sz="1200" kern="1200" dirty="0" smtClean="0">
                <a:solidFill>
                  <a:schemeClr val="tx1"/>
                </a:solidFill>
                <a:effectLst/>
                <a:latin typeface="+mn-lt"/>
                <a:ea typeface="+mn-ea"/>
                <a:cs typeface="+mn-cs"/>
              </a:rPr>
              <a:t>Nourishes the skin, evens facial skin tone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Vitamin С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Stimulates collagen production</a:t>
            </a:r>
          </a:p>
          <a:p>
            <a:pPr lvl="0"/>
            <a:r>
              <a:rPr lang="en-US" sz="1200" kern="1200" dirty="0" smtClean="0">
                <a:solidFill>
                  <a:schemeClr val="tx1"/>
                </a:solidFill>
                <a:effectLst/>
                <a:latin typeface="+mn-lt"/>
                <a:ea typeface="+mn-ea"/>
                <a:cs typeface="+mn-cs"/>
              </a:rPr>
              <a:t>Strengthens blood vessel walls</a:t>
            </a:r>
          </a:p>
          <a:p>
            <a:pPr lvl="0"/>
            <a:r>
              <a:rPr lang="en-US" sz="1200" kern="1200" dirty="0" smtClean="0">
                <a:solidFill>
                  <a:schemeClr val="tx1"/>
                </a:solidFill>
                <a:effectLst/>
                <a:latin typeface="+mn-lt"/>
                <a:ea typeface="+mn-ea"/>
                <a:cs typeface="+mn-cs"/>
              </a:rPr>
              <a:t>Increases skin elasticity</a:t>
            </a:r>
          </a:p>
          <a:p>
            <a:r>
              <a:rPr lang="en-US" sz="1200" b="1" kern="1200" dirty="0" smtClean="0">
                <a:solidFill>
                  <a:schemeClr val="tx1"/>
                </a:solidFill>
                <a:effectLst/>
                <a:latin typeface="+mn-lt"/>
                <a:ea typeface="+mn-ea"/>
                <a:cs typeface="+mn-cs"/>
              </a:rPr>
              <a:t>Niacin (РР)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Possesses a regenerating effect</a:t>
            </a:r>
          </a:p>
          <a:p>
            <a:pPr lvl="0"/>
            <a:r>
              <a:rPr lang="en-US" sz="1200" kern="1200" dirty="0" smtClean="0">
                <a:solidFill>
                  <a:schemeClr val="tx1"/>
                </a:solidFill>
                <a:effectLst/>
                <a:latin typeface="+mn-lt"/>
                <a:ea typeface="+mn-ea"/>
                <a:cs typeface="+mn-cs"/>
              </a:rPr>
              <a:t>Protects against dermatological conditions</a:t>
            </a:r>
          </a:p>
          <a:p>
            <a:pPr lvl="0"/>
            <a:r>
              <a:rPr lang="en-US" sz="1200" kern="1200" dirty="0" smtClean="0">
                <a:solidFill>
                  <a:schemeClr val="tx1"/>
                </a:solidFill>
                <a:effectLst/>
                <a:latin typeface="+mn-lt"/>
                <a:ea typeface="+mn-ea"/>
                <a:cs typeface="+mn-cs"/>
              </a:rPr>
              <a:t>Prevents hair loss</a:t>
            </a:r>
          </a:p>
          <a:p>
            <a:r>
              <a:rPr lang="en-US" sz="1200" b="1" kern="1200" dirty="0" smtClean="0">
                <a:solidFill>
                  <a:schemeClr val="tx1"/>
                </a:solidFill>
                <a:effectLst/>
                <a:latin typeface="+mn-lt"/>
                <a:ea typeface="+mn-ea"/>
                <a:cs typeface="+mn-cs"/>
              </a:rPr>
              <a:t>Vitamin E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Strong antioxidant</a:t>
            </a:r>
          </a:p>
          <a:p>
            <a:pPr lvl="0"/>
            <a:r>
              <a:rPr lang="en-US" sz="1200" kern="1200" dirty="0" smtClean="0">
                <a:solidFill>
                  <a:schemeClr val="tx1"/>
                </a:solidFill>
                <a:effectLst/>
                <a:latin typeface="+mn-lt"/>
                <a:ea typeface="+mn-ea"/>
                <a:cs typeface="+mn-cs"/>
              </a:rPr>
              <a:t>Participates in skin regeneration</a:t>
            </a:r>
          </a:p>
          <a:p>
            <a:pPr lvl="0"/>
            <a:r>
              <a:rPr lang="en-US" sz="1200" kern="1200" dirty="0" smtClean="0">
                <a:solidFill>
                  <a:schemeClr val="tx1"/>
                </a:solidFill>
                <a:effectLst/>
                <a:latin typeface="+mn-lt"/>
                <a:ea typeface="+mn-ea"/>
                <a:cs typeface="+mn-cs"/>
              </a:rPr>
              <a:t>Makes skin firm, yet elastic</a:t>
            </a:r>
          </a:p>
          <a:p>
            <a:r>
              <a:rPr lang="en-US" sz="1200" b="1" kern="1200" dirty="0" smtClean="0">
                <a:solidFill>
                  <a:schemeClr val="tx1"/>
                </a:solidFill>
                <a:effectLst/>
                <a:latin typeface="+mn-lt"/>
                <a:ea typeface="+mn-ea"/>
                <a:cs typeface="+mn-cs"/>
              </a:rPr>
              <a:t>Pantothenic acid (В5)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Strengthens the hair and nails</a:t>
            </a:r>
          </a:p>
          <a:p>
            <a:pPr lvl="0"/>
            <a:r>
              <a:rPr lang="en-US" sz="1200" kern="1200" dirty="0" smtClean="0">
                <a:solidFill>
                  <a:schemeClr val="tx1"/>
                </a:solidFill>
                <a:effectLst/>
                <a:latin typeface="+mn-lt"/>
                <a:ea typeface="+mn-ea"/>
                <a:cs typeface="+mn-cs"/>
              </a:rPr>
              <a:t>Slows down skin aging processes</a:t>
            </a:r>
          </a:p>
          <a:p>
            <a:pPr lvl="0"/>
            <a:r>
              <a:rPr lang="en-US" sz="1200" kern="1200" dirty="0" smtClean="0">
                <a:solidFill>
                  <a:schemeClr val="tx1"/>
                </a:solidFill>
                <a:effectLst/>
                <a:latin typeface="+mn-lt"/>
                <a:ea typeface="+mn-ea"/>
                <a:cs typeface="+mn-cs"/>
              </a:rPr>
              <a:t>Makes hair silky</a:t>
            </a:r>
          </a:p>
          <a:p>
            <a:r>
              <a:rPr lang="en-US" sz="1200" b="1" kern="1200" dirty="0" smtClean="0">
                <a:solidFill>
                  <a:schemeClr val="tx1"/>
                </a:solidFill>
                <a:effectLst/>
                <a:latin typeface="+mn-lt"/>
                <a:ea typeface="+mn-ea"/>
                <a:cs typeface="+mn-cs"/>
              </a:rPr>
              <a:t>Folic acid (В9)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Essential for healthy hair growth</a:t>
            </a:r>
          </a:p>
          <a:p>
            <a:pPr lvl="0"/>
            <a:r>
              <a:rPr lang="en-US" sz="1200" kern="1200" dirty="0" smtClean="0">
                <a:solidFill>
                  <a:schemeClr val="tx1"/>
                </a:solidFill>
                <a:effectLst/>
                <a:latin typeface="+mn-lt"/>
                <a:ea typeface="+mn-ea"/>
                <a:cs typeface="+mn-cs"/>
              </a:rPr>
              <a:t>Keeps skin looking healthy</a:t>
            </a:r>
          </a:p>
          <a:p>
            <a:r>
              <a:rPr lang="en-US" sz="1200" b="1" kern="1200" dirty="0" smtClean="0">
                <a:solidFill>
                  <a:schemeClr val="tx1"/>
                </a:solidFill>
                <a:effectLst/>
                <a:latin typeface="+mn-lt"/>
                <a:ea typeface="+mn-ea"/>
                <a:cs typeface="+mn-cs"/>
              </a:rPr>
              <a:t>Biotin (Н)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Helps hair retain moisture</a:t>
            </a:r>
          </a:p>
          <a:p>
            <a:pPr lvl="0"/>
            <a:r>
              <a:rPr lang="en-US" sz="1200" kern="1200" dirty="0" smtClean="0">
                <a:solidFill>
                  <a:schemeClr val="tx1"/>
                </a:solidFill>
                <a:effectLst/>
                <a:latin typeface="+mn-lt"/>
                <a:ea typeface="+mn-ea"/>
                <a:cs typeface="+mn-cs"/>
              </a:rPr>
              <a:t>Stops nails from splitting and chipping</a:t>
            </a:r>
          </a:p>
          <a:p>
            <a:pPr lvl="0"/>
            <a:r>
              <a:rPr lang="en-US" sz="1200" kern="1200" dirty="0" smtClean="0">
                <a:solidFill>
                  <a:schemeClr val="tx1"/>
                </a:solidFill>
                <a:effectLst/>
                <a:latin typeface="+mn-lt"/>
                <a:ea typeface="+mn-ea"/>
                <a:cs typeface="+mn-cs"/>
              </a:rPr>
              <a:t>Strengthens the inner skin layers</a:t>
            </a:r>
          </a:p>
          <a:p>
            <a:r>
              <a:rPr lang="en-US" sz="1200" b="1" kern="1200" dirty="0" smtClean="0">
                <a:solidFill>
                  <a:schemeClr val="tx1"/>
                </a:solidFill>
                <a:effectLst/>
                <a:latin typeface="+mn-lt"/>
                <a:ea typeface="+mn-ea"/>
                <a:cs typeface="+mn-cs"/>
              </a:rPr>
              <a:t>Magnesium (Mg)</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Smoothes</a:t>
            </a:r>
            <a:r>
              <a:rPr lang="en-US" sz="1200" kern="1200" dirty="0" smtClean="0">
                <a:solidFill>
                  <a:schemeClr val="tx1"/>
                </a:solidFill>
                <a:effectLst/>
                <a:latin typeface="+mn-lt"/>
                <a:ea typeface="+mn-ea"/>
                <a:cs typeface="+mn-cs"/>
              </a:rPr>
              <a:t> out wrinkles</a:t>
            </a:r>
            <a:endParaRPr lang="en-US" dirty="0" smtClean="0">
              <a:effectLst/>
            </a:endParaRPr>
          </a:p>
          <a:p>
            <a:r>
              <a:rPr lang="en-US" sz="1200" kern="1200" dirty="0" smtClean="0">
                <a:solidFill>
                  <a:schemeClr val="tx1"/>
                </a:solidFill>
                <a:effectLst/>
                <a:latin typeface="+mn-lt"/>
                <a:ea typeface="+mn-ea"/>
                <a:cs typeface="+mn-cs"/>
              </a:rPr>
              <a:t>Strengthens fingernails</a:t>
            </a:r>
            <a:endParaRPr lang="en-US" dirty="0" smtClean="0">
              <a:effectLst/>
            </a:endParaRPr>
          </a:p>
          <a:p>
            <a:r>
              <a:rPr lang="en-US" sz="1200" kern="1200" dirty="0" smtClean="0">
                <a:solidFill>
                  <a:schemeClr val="tx1"/>
                </a:solidFill>
                <a:effectLst/>
                <a:latin typeface="+mn-lt"/>
                <a:ea typeface="+mn-ea"/>
                <a:cs typeface="+mn-cs"/>
              </a:rPr>
              <a:t>Responsible for elastin production</a:t>
            </a:r>
            <a:endParaRPr lang="en-US" dirty="0" smtClean="0">
              <a:effectLst/>
            </a:endParaRPr>
          </a:p>
          <a:p>
            <a:r>
              <a:rPr lang="en-US" sz="1200" b="1" kern="1200" dirty="0" smtClean="0">
                <a:solidFill>
                  <a:schemeClr val="tx1"/>
                </a:solidFill>
                <a:effectLst/>
                <a:latin typeface="+mn-lt"/>
                <a:ea typeface="+mn-ea"/>
                <a:cs typeface="+mn-cs"/>
              </a:rPr>
              <a:t>Selenium (Se)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Slows down skin aging processes</a:t>
            </a:r>
          </a:p>
          <a:p>
            <a:pPr lvl="0"/>
            <a:r>
              <a:rPr lang="en-US" sz="1200" kern="1200" dirty="0" smtClean="0">
                <a:solidFill>
                  <a:schemeClr val="tx1"/>
                </a:solidFill>
                <a:effectLst/>
                <a:latin typeface="+mn-lt"/>
                <a:ea typeface="+mn-ea"/>
                <a:cs typeface="+mn-cs"/>
              </a:rPr>
              <a:t>Prevents dandruff</a:t>
            </a:r>
          </a:p>
          <a:p>
            <a:r>
              <a:rPr lang="en-US" sz="1200" b="1" kern="1200" dirty="0" smtClean="0">
                <a:solidFill>
                  <a:schemeClr val="tx1"/>
                </a:solidFill>
                <a:effectLst/>
                <a:latin typeface="+mn-lt"/>
                <a:ea typeface="+mn-ea"/>
                <a:cs typeface="+mn-cs"/>
              </a:rPr>
              <a:t>Copper (Cu)</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Helps in the production of elastin</a:t>
            </a:r>
          </a:p>
          <a:p>
            <a:pPr lvl="0"/>
            <a:r>
              <a:rPr lang="en-US" sz="1200" kern="1200" dirty="0" smtClean="0">
                <a:solidFill>
                  <a:schemeClr val="tx1"/>
                </a:solidFill>
                <a:effectLst/>
                <a:latin typeface="+mn-lt"/>
                <a:ea typeface="+mn-ea"/>
                <a:cs typeface="+mn-cs"/>
              </a:rPr>
              <a:t>Protects from hair loss </a:t>
            </a:r>
          </a:p>
        </p:txBody>
      </p:sp>
      <p:sp>
        <p:nvSpPr>
          <p:cNvPr id="4" name="Номер слайда 3"/>
          <p:cNvSpPr>
            <a:spLocks noGrp="1"/>
          </p:cNvSpPr>
          <p:nvPr>
            <p:ph type="sldNum" sz="quarter" idx="10"/>
          </p:nvPr>
        </p:nvSpPr>
        <p:spPr/>
        <p:txBody>
          <a:bodyPr/>
          <a:lstStyle/>
          <a:p>
            <a:fld id="{8C4D3A0E-9FFD-4498-9051-1B5CE16836BD}" type="slidenum">
              <a:rPr lang="ru-RU" smtClean="0"/>
              <a:t>10</a:t>
            </a:fld>
            <a:endParaRPr lang="ru-RU"/>
          </a:p>
        </p:txBody>
      </p:sp>
    </p:spTree>
    <p:extLst>
      <p:ext uri="{BB962C8B-B14F-4D97-AF65-F5344CB8AC3E}">
        <p14:creationId xmlns:p14="http://schemas.microsoft.com/office/powerpoint/2010/main" val="167341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t>28.01.2016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t>28.01.2016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t>28.01.2016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t>28.01.2016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28.01.2016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28.01.2016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t>28.01.2016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t>‹#›</a:t>
            </a:fld>
            <a:endParaRPr lang="ru-RU"/>
          </a:p>
        </p:txBody>
      </p:sp>
    </p:spTree>
    <p:extLst>
      <p:ext uri="{BB962C8B-B14F-4D97-AF65-F5344CB8AC3E}">
        <p14:creationId xmlns:p14="http://schemas.microsoft.com/office/powerpoint/2010/main"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3"/>
          <a:stretch>
            <a:fillRect/>
          </a:stretch>
        </p:blipFill>
        <p:spPr>
          <a:xfrm>
            <a:off x="2627784" y="4931876"/>
            <a:ext cx="3747373" cy="720080"/>
          </a:xfrm>
          <a:prstGeom prst="rect">
            <a:avLst/>
          </a:prstGeom>
        </p:spPr>
      </p:pic>
      <p:sp>
        <p:nvSpPr>
          <p:cNvPr id="9" name="Прямоугольник 8"/>
          <p:cNvSpPr/>
          <p:nvPr/>
        </p:nvSpPr>
        <p:spPr>
          <a:xfrm>
            <a:off x="2627784" y="4900522"/>
            <a:ext cx="3888432" cy="400110"/>
          </a:xfrm>
          <a:prstGeom prst="rect">
            <a:avLst/>
          </a:prstGeom>
        </p:spPr>
        <p:txBody>
          <a:bodyPr wrap="square">
            <a:spAutoFit/>
          </a:bodyPr>
          <a:lstStyle/>
          <a:p>
            <a:pPr algn="ctr"/>
            <a:r>
              <a:rPr lang="en-US" sz="2000" dirty="0" smtClean="0">
                <a:solidFill>
                  <a:schemeClr val="bg1"/>
                </a:solidFill>
                <a:latin typeface="Arial"/>
                <a:cs typeface="Arial"/>
              </a:rPr>
              <a:t>PROTEIN  SHAKES</a:t>
            </a:r>
            <a:endParaRPr lang="ru-RU" sz="2000" dirty="0">
              <a:solidFill>
                <a:schemeClr val="bg1"/>
              </a:solidFill>
              <a:latin typeface="Arial"/>
              <a:cs typeface="Arial"/>
            </a:endParaRPr>
          </a:p>
        </p:txBody>
      </p:sp>
      <p:sp>
        <p:nvSpPr>
          <p:cNvPr id="10" name="Прямоугольник 9"/>
          <p:cNvSpPr/>
          <p:nvPr/>
        </p:nvSpPr>
        <p:spPr>
          <a:xfrm>
            <a:off x="2856816" y="5291916"/>
            <a:ext cx="3492110" cy="400110"/>
          </a:xfrm>
          <a:prstGeom prst="rect">
            <a:avLst/>
          </a:prstGeom>
        </p:spPr>
        <p:txBody>
          <a:bodyPr wrap="none">
            <a:spAutoFit/>
          </a:bodyPr>
          <a:lstStyle/>
          <a:p>
            <a:pPr algn="ctr"/>
            <a:r>
              <a:rPr lang="en-US" sz="2000" dirty="0" smtClean="0">
                <a:solidFill>
                  <a:schemeClr val="bg1"/>
                </a:solidFill>
                <a:latin typeface="Arial"/>
                <a:cs typeface="Arial"/>
              </a:rPr>
              <a:t>FOR HEALTH AND BEAUTY</a:t>
            </a:r>
            <a:endParaRPr lang="ru-RU" sz="2000" dirty="0">
              <a:solidFill>
                <a:schemeClr val="bg1"/>
              </a:solidFill>
              <a:latin typeface="Arial"/>
              <a:cs typeface="Arial"/>
            </a:endParaRPr>
          </a:p>
        </p:txBody>
      </p:sp>
    </p:spTree>
    <p:extLst>
      <p:ext uri="{BB962C8B-B14F-4D97-AF65-F5344CB8AC3E}">
        <p14:creationId xmlns:p14="http://schemas.microsoft.com/office/powerpoint/2010/main"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Folic acid </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Copper </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Magnesium </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65000"/>
                    <a:lumOff val="35000"/>
                  </a:schemeClr>
                </a:solidFill>
                <a:latin typeface="Arial"/>
                <a:cs typeface="Arial"/>
              </a:rPr>
              <a:t>Vitamin </a:t>
            </a:r>
            <a:r>
              <a:rPr lang="ru-RU" sz="1600" dirty="0" smtClean="0">
                <a:solidFill>
                  <a:schemeClr val="tx1">
                    <a:lumMod val="65000"/>
                    <a:lumOff val="35000"/>
                  </a:schemeClr>
                </a:solidFill>
                <a:latin typeface="Arial"/>
                <a:cs typeface="Arial"/>
              </a:rPr>
              <a:t>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65000"/>
                    <a:lumOff val="35000"/>
                  </a:schemeClr>
                </a:solidFill>
                <a:latin typeface="Arial"/>
                <a:cs typeface="Arial"/>
              </a:rPr>
              <a:t>Vitamin </a:t>
            </a:r>
            <a:r>
              <a:rPr lang="ru-RU" sz="1600" dirty="0" smtClean="0">
                <a:solidFill>
                  <a:schemeClr val="tx1">
                    <a:lumMod val="65000"/>
                    <a:lumOff val="35000"/>
                  </a:schemeClr>
                </a:solidFill>
                <a:latin typeface="Arial"/>
                <a:cs typeface="Arial"/>
              </a:rPr>
              <a:t>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Pantothenic acid</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65000"/>
                    <a:lumOff val="35000"/>
                  </a:schemeClr>
                </a:solidFill>
                <a:latin typeface="Arial"/>
                <a:cs typeface="Arial"/>
              </a:rPr>
              <a:t>Niacin</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65000"/>
                    <a:lumOff val="35000"/>
                  </a:schemeClr>
                </a:solidFill>
                <a:latin typeface="Arial"/>
                <a:cs typeface="Arial"/>
              </a:rPr>
              <a:t>Biotin</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Selenium </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65000"/>
                    <a:lumOff val="35000"/>
                  </a:schemeClr>
                </a:solidFill>
                <a:latin typeface="Arial"/>
                <a:cs typeface="Arial"/>
              </a:rPr>
              <a:t>Vitamin </a:t>
            </a:r>
            <a:r>
              <a:rPr lang="ru-RU" sz="1600" dirty="0" smtClean="0">
                <a:solidFill>
                  <a:schemeClr val="tx1">
                    <a:lumMod val="65000"/>
                    <a:lumOff val="35000"/>
                  </a:schemeClr>
                </a:solidFill>
                <a:latin typeface="Arial"/>
                <a:cs typeface="Arial"/>
              </a:rPr>
              <a:t>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tx1">
                    <a:lumMod val="65000"/>
                    <a:lumOff val="35000"/>
                  </a:schemeClr>
                </a:solidFill>
                <a:latin typeface="Arial"/>
                <a:cs typeface="Arial"/>
              </a:rPr>
              <a:t>4-Aminobenzoic acid </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38322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9719" cy="6858000"/>
          </a:xfrm>
          <a:prstGeom prst="rect">
            <a:avLst/>
          </a:prstGeom>
        </p:spPr>
      </p:pic>
      <p:sp>
        <p:nvSpPr>
          <p:cNvPr id="4" name="Название 2"/>
          <p:cNvSpPr txBox="1">
            <a:spLocks/>
          </p:cNvSpPr>
          <p:nvPr/>
        </p:nvSpPr>
        <p:spPr>
          <a:xfrm>
            <a:off x="5544026" y="1196752"/>
            <a:ext cx="3024336"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Arial"/>
                <a:cs typeface="Arial"/>
              </a:rPr>
              <a:t>Super-ingredient of youthfulness</a:t>
            </a:r>
            <a:endParaRPr lang="ru-RU" sz="3200" dirty="0" smtClean="0">
              <a:solidFill>
                <a:schemeClr val="bg1"/>
              </a:solidFill>
              <a:latin typeface="Arial"/>
              <a:cs typeface="Arial"/>
            </a:endParaRP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p14="http://schemas.microsoft.com/office/powerpoint/2010/main" val="3085723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en-US" sz="3200" dirty="0" smtClean="0">
                <a:solidFill>
                  <a:schemeClr val="tx1">
                    <a:lumMod val="75000"/>
                    <a:lumOff val="25000"/>
                  </a:schemeClr>
                </a:solidFill>
                <a:latin typeface="Arial"/>
                <a:cs typeface="Arial"/>
              </a:rPr>
              <a:t>How C</a:t>
            </a:r>
            <a:r>
              <a:rPr lang="en-US" sz="3200" dirty="0" smtClean="0">
                <a:solidFill>
                  <a:schemeClr val="tx1">
                    <a:lumMod val="75000"/>
                    <a:lumOff val="25000"/>
                  </a:schemeClr>
                </a:solidFill>
                <a:latin typeface="Arial"/>
                <a:cs typeface="Arial"/>
              </a:rPr>
              <a:t>ollagen effects our skin</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65000"/>
                    <a:lumOff val="35000"/>
                  </a:schemeClr>
                </a:solidFill>
                <a:latin typeface="Arial"/>
                <a:cs typeface="Arial"/>
              </a:rPr>
              <a:t>Due to Collagen deficiency</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50000"/>
                    <a:lumOff val="50000"/>
                  </a:schemeClr>
                </a:solidFill>
                <a:latin typeface="Arial"/>
                <a:cs typeface="Arial"/>
              </a:rPr>
              <a:t>Before</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50000"/>
                    <a:lumOff val="50000"/>
                  </a:schemeClr>
                </a:solidFill>
                <a:latin typeface="Arial"/>
                <a:cs typeface="Arial"/>
              </a:rPr>
              <a:t>After</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chemeClr val="tx1">
                    <a:lumMod val="65000"/>
                    <a:lumOff val="35000"/>
                  </a:schemeClr>
                </a:solidFill>
                <a:latin typeface="Arial"/>
                <a:cs typeface="Arial"/>
              </a:rPr>
              <a:t>Due to increased Collagen levels</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60786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RISOL® – true beauty comes from within. Gelita - Th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1123628"/>
            <a:ext cx="8301459" cy="4681636"/>
          </a:xfrm>
          <a:prstGeom prst="rect">
            <a:avLst/>
          </a:prstGeom>
        </p:spPr>
      </p:pic>
    </p:spTree>
    <p:extLst>
      <p:ext uri="{BB962C8B-B14F-4D97-AF65-F5344CB8AC3E}">
        <p14:creationId xmlns:p14="http://schemas.microsoft.com/office/powerpoint/2010/main" val="2774976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08"/>
            <a:ext cx="9144000" cy="6823881"/>
          </a:xfrm>
          <a:prstGeom prst="rect">
            <a:avLst/>
          </a:prstGeom>
        </p:spPr>
      </p:pic>
      <p:pic>
        <p:nvPicPr>
          <p:cNvPr id="10" name="Изображение 9"/>
          <p:cNvPicPr>
            <a:picLocks noChangeAspect="1"/>
          </p:cNvPicPr>
          <p:nvPr/>
        </p:nvPicPr>
        <p:blipFill>
          <a:blip r:embed="rId4"/>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rgbClr val="FFFFFF"/>
                </a:solidFill>
                <a:latin typeface="Arial"/>
                <a:cs typeface="Arial"/>
              </a:rPr>
              <a:t>Delicious</a:t>
            </a:r>
            <a:endParaRPr lang="ru-RU" sz="3500" dirty="0">
              <a:solidFill>
                <a:srgbClr val="FFFFFF"/>
              </a:solidFill>
              <a:latin typeface="Arial"/>
              <a:cs typeface="Arial"/>
            </a:endParaRPr>
          </a:p>
        </p:txBody>
      </p:sp>
      <p:sp>
        <p:nvSpPr>
          <p:cNvPr id="9" name="Заголовок 1"/>
          <p:cNvSpPr txBox="1">
            <a:spLocks/>
          </p:cNvSpPr>
          <p:nvPr/>
        </p:nvSpPr>
        <p:spPr>
          <a:xfrm>
            <a:off x="899592"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smtClean="0">
                <a:solidFill>
                  <a:schemeClr val="tx1">
                    <a:lumMod val="65000"/>
                    <a:lumOff val="35000"/>
                  </a:schemeClr>
                </a:solidFill>
                <a:latin typeface="Arial"/>
                <a:cs typeface="Arial"/>
              </a:rPr>
              <a:t>Light and airy flavors</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a:stretch>
            <a:fillRect/>
          </a:stretch>
        </p:blipFill>
        <p:spPr>
          <a:xfrm>
            <a:off x="467544" y="3068960"/>
            <a:ext cx="325760" cy="325760"/>
          </a:xfrm>
          <a:prstGeom prst="rect">
            <a:avLst/>
          </a:prstGeom>
        </p:spPr>
      </p:pic>
    </p:spTree>
    <p:extLst>
      <p:ext uri="{BB962C8B-B14F-4D97-AF65-F5344CB8AC3E}">
        <p14:creationId xmlns:p14="http://schemas.microsoft.com/office/powerpoint/2010/main" val="939006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en-US" sz="4000" dirty="0" err="1" smtClean="0">
                <a:solidFill>
                  <a:srgbClr val="DC1F59"/>
                </a:solidFill>
                <a:latin typeface="Arial"/>
                <a:cs typeface="Arial"/>
              </a:rPr>
              <a:t>Erythritol</a:t>
            </a:r>
            <a:r>
              <a:rPr lang="en-US" sz="4000" dirty="0" smtClean="0">
                <a:solidFill>
                  <a:srgbClr val="DC1F59"/>
                </a:solidFill>
                <a:latin typeface="Arial"/>
                <a:cs typeface="Arial"/>
              </a:rPr>
              <a:t> and </a:t>
            </a:r>
            <a:r>
              <a:rPr lang="en-US" sz="4000" dirty="0" err="1">
                <a:solidFill>
                  <a:srgbClr val="DC1F59"/>
                </a:solidFill>
                <a:latin typeface="Arial"/>
                <a:cs typeface="Arial"/>
              </a:rPr>
              <a:t>Stevioside</a:t>
            </a:r>
            <a:r>
              <a:rPr lang="en-US" sz="4000" dirty="0">
                <a:solidFill>
                  <a:srgbClr val="DC1F59"/>
                </a:solidFill>
                <a:latin typeface="Arial"/>
                <a:cs typeface="Arial"/>
              </a:rPr>
              <a:t> </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tx1">
                    <a:lumMod val="75000"/>
                    <a:lumOff val="25000"/>
                  </a:schemeClr>
                </a:solidFill>
                <a:latin typeface="Arial"/>
                <a:cs typeface="Arial"/>
              </a:rPr>
              <a:t>Natural sweeteners</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850472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rgbClr val="FFFFFF"/>
                </a:solidFill>
                <a:latin typeface="Arial"/>
                <a:cs typeface="Arial"/>
              </a:rPr>
              <a:t>Convenient</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smtClean="0">
                <a:solidFill>
                  <a:schemeClr val="tx1">
                    <a:lumMod val="65000"/>
                    <a:lumOff val="35000"/>
                  </a:schemeClr>
                </a:solidFill>
                <a:latin typeface="Arial"/>
                <a:cs typeface="Arial"/>
              </a:rPr>
              <a:t>All it takes is a couple of minutes</a:t>
            </a:r>
            <a:endParaRPr lang="ru-RU" sz="2300" dirty="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5"/>
          <a:stretch>
            <a:fillRect/>
          </a:stretch>
        </p:blipFill>
        <p:spPr>
          <a:xfrm>
            <a:off x="467544" y="2636912"/>
            <a:ext cx="325760" cy="325760"/>
          </a:xfrm>
          <a:prstGeom prst="rect">
            <a:avLst/>
          </a:prstGeom>
        </p:spPr>
      </p:pic>
    </p:spTree>
    <p:extLst>
      <p:ext uri="{BB962C8B-B14F-4D97-AF65-F5344CB8AC3E}">
        <p14:creationId xmlns:p14="http://schemas.microsoft.com/office/powerpoint/2010/main" val="116689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tx1">
                    <a:lumMod val="75000"/>
                    <a:lumOff val="25000"/>
                  </a:schemeClr>
                </a:solidFill>
                <a:latin typeface="Arial"/>
                <a:cs typeface="Arial"/>
              </a:rPr>
              <a:t>Smartshaker</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62778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Arial"/>
                <a:cs typeface="Arial"/>
              </a:rPr>
              <a:t>Leak </a:t>
            </a:r>
            <a:r>
              <a:rPr lang="en-US" sz="1600" dirty="0">
                <a:solidFill>
                  <a:schemeClr val="tx1">
                    <a:lumMod val="75000"/>
                    <a:lumOff val="25000"/>
                  </a:schemeClr>
                </a:solidFill>
                <a:latin typeface="Arial"/>
                <a:cs typeface="Arial"/>
              </a:rPr>
              <a:t>proof screw-on cap</a:t>
            </a:r>
            <a:endParaRPr lang="ru-RU" sz="1600" dirty="0">
              <a:solidFill>
                <a:schemeClr val="tx1">
                  <a:lumMod val="75000"/>
                  <a:lumOff val="25000"/>
                </a:schemeClr>
              </a:solidFill>
              <a:latin typeface="Arial"/>
              <a:cs typeface="Arial"/>
            </a:endParaRPr>
          </a:p>
        </p:txBody>
      </p:sp>
      <p:sp>
        <p:nvSpPr>
          <p:cNvPr id="11" name="Заголовок 1"/>
          <p:cNvSpPr txBox="1">
            <a:spLocks/>
          </p:cNvSpPr>
          <p:nvPr/>
        </p:nvSpPr>
        <p:spPr>
          <a:xfrm>
            <a:off x="5580112" y="2996952"/>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Arial"/>
                <a:cs typeface="Arial"/>
              </a:rPr>
              <a:t>Wire </a:t>
            </a:r>
            <a:r>
              <a:rPr lang="en-US" sz="1600" dirty="0">
                <a:solidFill>
                  <a:schemeClr val="tx1">
                    <a:lumMod val="75000"/>
                    <a:lumOff val="25000"/>
                  </a:schemeClr>
                </a:solidFill>
                <a:latin typeface="Arial"/>
                <a:cs typeface="Arial"/>
              </a:rPr>
              <a:t>whisk ball from surgical-grade stainless steel</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Arial"/>
                <a:cs typeface="Arial"/>
              </a:rPr>
              <a:t>Easy-to-fill </a:t>
            </a:r>
            <a:r>
              <a:rPr lang="en-US" sz="1600" dirty="0">
                <a:solidFill>
                  <a:schemeClr val="tx1">
                    <a:lumMod val="75000"/>
                    <a:lumOff val="25000"/>
                  </a:schemeClr>
                </a:solidFill>
                <a:latin typeface="Arial"/>
                <a:cs typeface="Arial"/>
              </a:rPr>
              <a:t>wide opening</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5688632" y="5157192"/>
            <a:ext cx="29878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Arial"/>
                <a:cs typeface="Arial"/>
              </a:rPr>
              <a:t>High-quality </a:t>
            </a:r>
            <a:r>
              <a:rPr lang="en-US" sz="1600" dirty="0">
                <a:solidFill>
                  <a:schemeClr val="tx1">
                    <a:lumMod val="75000"/>
                    <a:lumOff val="25000"/>
                  </a:schemeClr>
                </a:solidFill>
                <a:latin typeface="Arial"/>
                <a:cs typeface="Arial"/>
              </a:rPr>
              <a:t>BPA-free plastic</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p14="http://schemas.microsoft.com/office/powerpoint/2010/main" val="1691006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age_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66" y="548680"/>
            <a:ext cx="8336434" cy="6125227"/>
          </a:xfrm>
          <a:prstGeom prst="rect">
            <a:avLst/>
          </a:prstGeom>
        </p:spPr>
      </p:pic>
      <p:pic>
        <p:nvPicPr>
          <p:cNvPr id="6" name="Изображение 5"/>
          <p:cNvPicPr>
            <a:picLocks noChangeAspect="1"/>
          </p:cNvPicPr>
          <p:nvPr/>
        </p:nvPicPr>
        <p:blipFill>
          <a:blip r:embed="rId4"/>
          <a:stretch>
            <a:fillRect/>
          </a:stretch>
        </p:blipFill>
        <p:spPr>
          <a:xfrm>
            <a:off x="-36512" y="526217"/>
            <a:ext cx="3168352" cy="792088"/>
          </a:xfrm>
          <a:prstGeom prst="rect">
            <a:avLst/>
          </a:prstGeom>
        </p:spPr>
      </p:pic>
      <p:sp>
        <p:nvSpPr>
          <p:cNvPr id="7" name="Название 2"/>
          <p:cNvSpPr txBox="1">
            <a:spLocks/>
          </p:cNvSpPr>
          <p:nvPr/>
        </p:nvSpPr>
        <p:spPr>
          <a:xfrm>
            <a:off x="288032" y="548680"/>
            <a:ext cx="2627784" cy="769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rgbClr val="FFFFFF"/>
                </a:solidFill>
                <a:latin typeface="Arial"/>
                <a:cs typeface="Arial"/>
              </a:rPr>
              <a:t>Affordable</a:t>
            </a:r>
            <a:endParaRPr lang="ru-RU" sz="3500" dirty="0">
              <a:solidFill>
                <a:srgbClr val="FFFFFF"/>
              </a:solidFill>
              <a:latin typeface="Arial"/>
              <a:cs typeface="Arial"/>
            </a:endParaRPr>
          </a:p>
        </p:txBody>
      </p:sp>
      <p:sp>
        <p:nvSpPr>
          <p:cNvPr id="10" name="Заголовок 1"/>
          <p:cNvSpPr txBox="1">
            <a:spLocks/>
          </p:cNvSpPr>
          <p:nvPr/>
        </p:nvSpPr>
        <p:spPr>
          <a:xfrm>
            <a:off x="827584" y="1988840"/>
            <a:ext cx="266429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smtClean="0">
                <a:solidFill>
                  <a:schemeClr val="tx1">
                    <a:lumMod val="65000"/>
                    <a:lumOff val="35000"/>
                  </a:schemeClr>
                </a:solidFill>
                <a:latin typeface="Arial"/>
                <a:cs typeface="Arial"/>
              </a:rPr>
              <a:t>1 shake is only </a:t>
            </a:r>
            <a:endParaRPr lang="ru-RU" sz="2300" dirty="0" smtClean="0">
              <a:solidFill>
                <a:schemeClr val="tx1">
                  <a:lumMod val="65000"/>
                  <a:lumOff val="35000"/>
                </a:schemeClr>
              </a:solidFill>
              <a:latin typeface="Arial"/>
              <a:cs typeface="Arial"/>
            </a:endParaRPr>
          </a:p>
        </p:txBody>
      </p:sp>
      <p:sp>
        <p:nvSpPr>
          <p:cNvPr id="12" name="Заголовок 1"/>
          <p:cNvSpPr txBox="1">
            <a:spLocks/>
          </p:cNvSpPr>
          <p:nvPr/>
        </p:nvSpPr>
        <p:spPr>
          <a:xfrm>
            <a:off x="827584" y="2420888"/>
            <a:ext cx="266429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tx1">
                    <a:lumMod val="65000"/>
                    <a:lumOff val="35000"/>
                  </a:schemeClr>
                </a:solidFill>
                <a:latin typeface="Arial"/>
                <a:cs typeface="Arial"/>
              </a:rPr>
              <a:t>$22</a:t>
            </a:r>
            <a:endParaRPr lang="ru-RU" sz="4000" dirty="0">
              <a:solidFill>
                <a:schemeClr val="tx1">
                  <a:lumMod val="65000"/>
                  <a:lumOff val="35000"/>
                </a:schemeClr>
              </a:solidFill>
              <a:latin typeface="Arial"/>
              <a:cs typeface="Arial"/>
            </a:endParaRPr>
          </a:p>
        </p:txBody>
      </p:sp>
      <p:sp>
        <p:nvSpPr>
          <p:cNvPr id="14" name="Заголовок 1"/>
          <p:cNvSpPr txBox="1">
            <a:spLocks/>
          </p:cNvSpPr>
          <p:nvPr/>
        </p:nvSpPr>
        <p:spPr>
          <a:xfrm>
            <a:off x="827584" y="2996952"/>
            <a:ext cx="2592288"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tx1">
                    <a:lumMod val="50000"/>
                    <a:lumOff val="50000"/>
                  </a:schemeClr>
                </a:solidFill>
                <a:latin typeface="Arial"/>
                <a:cs typeface="Arial"/>
              </a:rPr>
              <a:t>+ the </a:t>
            </a:r>
            <a:r>
              <a:rPr lang="en-US" sz="2000" dirty="0">
                <a:solidFill>
                  <a:schemeClr val="tx1">
                    <a:lumMod val="50000"/>
                    <a:lumOff val="50000"/>
                  </a:schemeClr>
                </a:solidFill>
                <a:latin typeface="Arial"/>
                <a:cs typeface="Arial"/>
              </a:rPr>
              <a:t>cost of milk</a:t>
            </a:r>
            <a:endParaRPr lang="ru-RU" sz="2000" dirty="0" smtClean="0">
              <a:solidFill>
                <a:schemeClr val="tx1">
                  <a:lumMod val="50000"/>
                  <a:lumOff val="50000"/>
                </a:schemeClr>
              </a:solidFill>
              <a:latin typeface="Arial"/>
              <a:cs typeface="Arial"/>
            </a:endParaRPr>
          </a:p>
        </p:txBody>
      </p:sp>
      <p:pic>
        <p:nvPicPr>
          <p:cNvPr id="15" name="Изображение 14"/>
          <p:cNvPicPr>
            <a:picLocks noChangeAspect="1"/>
          </p:cNvPicPr>
          <p:nvPr/>
        </p:nvPicPr>
        <p:blipFill>
          <a:blip r:embed="rId5"/>
          <a:stretch>
            <a:fillRect/>
          </a:stretch>
        </p:blipFill>
        <p:spPr>
          <a:xfrm>
            <a:off x="395536" y="2023120"/>
            <a:ext cx="325760" cy="325760"/>
          </a:xfrm>
          <a:prstGeom prst="rect">
            <a:avLst/>
          </a:prstGeom>
        </p:spPr>
      </p:pic>
    </p:spTree>
    <p:extLst>
      <p:ext uri="{BB962C8B-B14F-4D97-AF65-F5344CB8AC3E}">
        <p14:creationId xmlns:p14="http://schemas.microsoft.com/office/powerpoint/2010/main" val="998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a:stretch>
            <a:fillRect/>
          </a:stretch>
        </p:blipFill>
        <p:spPr>
          <a:xfrm>
            <a:off x="-36512" y="620688"/>
            <a:ext cx="4176464" cy="1152128"/>
          </a:xfrm>
          <a:prstGeom prst="rect">
            <a:avLst/>
          </a:prstGeom>
        </p:spPr>
      </p:pic>
      <p:sp>
        <p:nvSpPr>
          <p:cNvPr id="7" name="Название 2"/>
          <p:cNvSpPr txBox="1">
            <a:spLocks/>
          </p:cNvSpPr>
          <p:nvPr/>
        </p:nvSpPr>
        <p:spPr>
          <a:xfrm>
            <a:off x="-36512" y="637227"/>
            <a:ext cx="4320480"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FF"/>
                </a:solidFill>
                <a:latin typeface="Arial"/>
                <a:cs typeface="Arial"/>
              </a:rPr>
              <a:t>How Daily Delicious can Improve Your Life</a:t>
            </a:r>
            <a:endParaRPr lang="ru-RU" sz="3200" dirty="0">
              <a:solidFill>
                <a:srgbClr val="FFFFFF"/>
              </a:solidFill>
              <a:latin typeface="Arial"/>
              <a:cs typeface="Arial"/>
            </a:endParaRPr>
          </a:p>
        </p:txBody>
      </p:sp>
      <p:sp>
        <p:nvSpPr>
          <p:cNvPr id="9" name="Заголовок 1"/>
          <p:cNvSpPr txBox="1">
            <a:spLocks/>
          </p:cNvSpPr>
          <p:nvPr/>
        </p:nvSpPr>
        <p:spPr>
          <a:xfrm>
            <a:off x="971600" y="2564904"/>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a:solidFill>
                  <a:schemeClr val="tx1">
                    <a:lumMod val="65000"/>
                    <a:lumOff val="35000"/>
                  </a:schemeClr>
                </a:solidFill>
                <a:latin typeface="Arial"/>
                <a:cs typeface="Arial"/>
              </a:rPr>
              <a:t>Svelte not Scrawny</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5"/>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chemeClr val="tx1">
                    <a:lumMod val="65000"/>
                    <a:lumOff val="35000"/>
                  </a:schemeClr>
                </a:solidFill>
                <a:latin typeface="Arial"/>
                <a:cs typeface="Arial"/>
              </a:rPr>
              <a:t>1 or 2 shakes per day </a:t>
            </a:r>
            <a:r>
              <a:rPr lang="en-US" sz="1800" dirty="0">
                <a:solidFill>
                  <a:schemeClr val="tx1">
                    <a:lumMod val="65000"/>
                    <a:lumOff val="35000"/>
                  </a:schemeClr>
                </a:solidFill>
                <a:latin typeface="Arial"/>
                <a:cs typeface="Arial"/>
              </a:rPr>
              <a:t>replacing </a:t>
            </a:r>
            <a:r>
              <a:rPr lang="en-US" sz="1800" dirty="0" smtClean="0">
                <a:solidFill>
                  <a:schemeClr val="tx1">
                    <a:lumMod val="65000"/>
                    <a:lumOff val="35000"/>
                  </a:schemeClr>
                </a:solidFill>
                <a:latin typeface="Arial"/>
                <a:cs typeface="Arial"/>
              </a:rPr>
              <a:t>a meal or as </a:t>
            </a:r>
            <a:r>
              <a:rPr lang="en-US" sz="1800" dirty="0">
                <a:solidFill>
                  <a:schemeClr val="tx1">
                    <a:lumMod val="65000"/>
                    <a:lumOff val="35000"/>
                  </a:schemeClr>
                </a:solidFill>
                <a:latin typeface="Arial"/>
                <a:cs typeface="Arial"/>
              </a:rPr>
              <a:t>a snack </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94985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en-US" sz="3500" dirty="0" smtClean="0">
                <a:solidFill>
                  <a:schemeClr val="tx1">
                    <a:lumMod val="75000"/>
                    <a:lumOff val="25000"/>
                  </a:schemeClr>
                </a:solidFill>
                <a:latin typeface="Arial"/>
                <a:cs typeface="Arial"/>
              </a:rPr>
              <a:t>World around us</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p14="http://schemas.microsoft.com/office/powerpoint/2010/main" val="340609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367240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smtClean="0">
                <a:solidFill>
                  <a:schemeClr val="tx1">
                    <a:lumMod val="65000"/>
                    <a:lumOff val="35000"/>
                  </a:schemeClr>
                </a:solidFill>
                <a:latin typeface="Arial"/>
                <a:cs typeface="Arial"/>
              </a:rPr>
              <a:t>Building a Slimmer Body </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4"/>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chemeClr val="tx1">
                    <a:lumMod val="65000"/>
                    <a:lumOff val="35000"/>
                  </a:schemeClr>
                </a:solidFill>
                <a:latin typeface="Arial"/>
                <a:cs typeface="Arial"/>
              </a:rPr>
              <a:t>Take together with one of the regular meals as an additional source</a:t>
            </a:r>
            <a:r>
              <a:rPr lang="ru-RU" sz="1800" dirty="0" smtClean="0">
                <a:solidFill>
                  <a:schemeClr val="tx1">
                    <a:lumMod val="65000"/>
                    <a:lumOff val="35000"/>
                  </a:schemeClr>
                </a:solidFill>
                <a:latin typeface="Arial"/>
                <a:cs typeface="Arial"/>
              </a:rPr>
              <a:t> </a:t>
            </a:r>
            <a:r>
              <a:rPr lang="en-US" sz="1800" dirty="0" smtClean="0">
                <a:solidFill>
                  <a:schemeClr val="tx1">
                    <a:lumMod val="65000"/>
                    <a:lumOff val="35000"/>
                  </a:schemeClr>
                </a:solidFill>
                <a:latin typeface="Arial"/>
                <a:cs typeface="Arial"/>
              </a:rPr>
              <a:t>of protein </a:t>
            </a:r>
            <a:endParaRPr lang="ru-RU" sz="1800" dirty="0" smtClean="0">
              <a:solidFill>
                <a:schemeClr val="tx1">
                  <a:lumMod val="65000"/>
                  <a:lumOff val="35000"/>
                </a:schemeClr>
              </a:solidFill>
              <a:latin typeface="Arial"/>
              <a:cs typeface="Arial"/>
            </a:endParaRPr>
          </a:p>
          <a:p>
            <a:pPr algn="l"/>
            <a:endParaRPr lang="ru-RU" sz="1800" dirty="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en-US" sz="1800" dirty="0" smtClean="0">
                <a:solidFill>
                  <a:schemeClr val="tx1">
                    <a:lumMod val="65000"/>
                    <a:lumOff val="35000"/>
                  </a:schemeClr>
                </a:solidFill>
                <a:latin typeface="Arial"/>
                <a:cs typeface="Arial"/>
              </a:rPr>
              <a:t>20 minutes before working out or within the hour after </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535522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Our Lives are Active </a:t>
            </a:r>
          </a:p>
        </p:txBody>
      </p:sp>
      <p:pic>
        <p:nvPicPr>
          <p:cNvPr id="10" name="Изображение 9"/>
          <p:cNvPicPr>
            <a:picLocks noChangeAspect="1"/>
          </p:cNvPicPr>
          <p:nvPr/>
        </p:nvPicPr>
        <p:blipFill>
          <a:blip r:embed="rId4"/>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chemeClr val="tx1">
                    <a:lumMod val="65000"/>
                    <a:lumOff val="35000"/>
                  </a:schemeClr>
                </a:solidFill>
                <a:latin typeface="Arial"/>
                <a:cs typeface="Arial"/>
              </a:rPr>
              <a:t>1 or 2 shakes a day or when hungry and no time for a proper meal</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544151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People who care about the appearance of their skin, hair and nails</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Beauty shakes are perfect for:</a:t>
            </a: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Those who value their time </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People with an eye on their weight </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1600" dirty="0"/>
              <a:t>Athletes</a:t>
            </a: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Those who tire quickly or are under stress </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People with digestive problems</a:t>
            </a:r>
            <a:endParaRPr lang="ru-RU"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951797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consists</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195 Calories</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21 g protein</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11 beauty-enhancing nutrients</a:t>
            </a:r>
          </a:p>
        </p:txBody>
      </p:sp>
      <p:sp>
        <p:nvSpPr>
          <p:cNvPr id="16" name="Заголовок 1"/>
          <p:cNvSpPr txBox="1">
            <a:spLocks/>
          </p:cNvSpPr>
          <p:nvPr/>
        </p:nvSpPr>
        <p:spPr>
          <a:xfrm>
            <a:off x="35496" y="4968552"/>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t>protein formula</a:t>
            </a:r>
            <a:endParaRPr lang="ru-RU"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err="1"/>
              <a:t>Verisol</a:t>
            </a:r>
            <a:r>
              <a:rPr lang="en-US" sz="1800" dirty="0"/>
              <a:t>® Collagen </a:t>
            </a: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Natural </a:t>
            </a:r>
            <a:r>
              <a:rPr lang="en-US" sz="1600" dirty="0" smtClean="0"/>
              <a:t>flavor</a:t>
            </a:r>
            <a:endParaRPr lang="en-US" sz="1600" dirty="0"/>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GMO-free</a:t>
            </a: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t>Gluten-free</a:t>
            </a: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t>T</a:t>
            </a:r>
            <a:r>
              <a:rPr lang="en-US" sz="1800" dirty="0" smtClean="0"/>
              <a:t>rans fat free</a:t>
            </a:r>
            <a:endParaRPr lang="en-US" sz="1800" dirty="0"/>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t>Light and fluffy</a:t>
            </a:r>
          </a:p>
        </p:txBody>
      </p:sp>
    </p:spTree>
    <p:extLst>
      <p:ext uri="{BB962C8B-B14F-4D97-AF65-F5344CB8AC3E}">
        <p14:creationId xmlns:p14="http://schemas.microsoft.com/office/powerpoint/2010/main" val="4171285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89719" cy="6858000"/>
          </a:xfrm>
          <a:prstGeom prst="rect">
            <a:avLst/>
          </a:prstGeom>
        </p:spPr>
      </p:pic>
    </p:spTree>
    <p:extLst>
      <p:ext uri="{BB962C8B-B14F-4D97-AF65-F5344CB8AC3E}">
        <p14:creationId xmlns:p14="http://schemas.microsoft.com/office/powerpoint/2010/main" val="145220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tx1">
                    <a:lumMod val="85000"/>
                    <a:lumOff val="15000"/>
                  </a:schemeClr>
                </a:solidFill>
                <a:latin typeface="Arial"/>
                <a:cs typeface="Arial"/>
              </a:rPr>
              <a:t>HEALTHY DIET</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endParaRPr lang="en-US" sz="2000" dirty="0">
              <a:solidFill>
                <a:srgbClr val="DC1F59"/>
              </a:solidFill>
              <a:latin typeface="Arial"/>
              <a:cs typeface="Arial"/>
            </a:endParaRPr>
          </a:p>
          <a:p>
            <a:r>
              <a:rPr lang="en-US" sz="2000" dirty="0" smtClean="0">
                <a:solidFill>
                  <a:srgbClr val="DC1F59"/>
                </a:solidFill>
                <a:latin typeface="Arial"/>
                <a:cs typeface="Arial"/>
              </a:rPr>
              <a:t>d</a:t>
            </a:r>
            <a:r>
              <a:rPr lang="en-US" sz="2000" dirty="0" smtClean="0">
                <a:solidFill>
                  <a:srgbClr val="DC1F59"/>
                </a:solidFill>
                <a:latin typeface="Arial"/>
                <a:cs typeface="Arial"/>
              </a:rPr>
              <a:t>ietary supplements</a:t>
            </a:r>
            <a:endParaRPr lang="ru-RU" sz="2000" dirty="0">
              <a:solidFill>
                <a:srgbClr val="DC1F59"/>
              </a:solidFill>
              <a:latin typeface="Arial"/>
              <a:cs typeface="Arial"/>
            </a:endParaRPr>
          </a:p>
        </p:txBody>
      </p:sp>
      <p:sp>
        <p:nvSpPr>
          <p:cNvPr id="16" name="Заголовок 1"/>
          <p:cNvSpPr txBox="1">
            <a:spLocks/>
          </p:cNvSpPr>
          <p:nvPr/>
        </p:nvSpPr>
        <p:spPr>
          <a:xfrm>
            <a:off x="4499992" y="3501008"/>
            <a:ext cx="18002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en-US" sz="2000" dirty="0" smtClean="0">
                <a:solidFill>
                  <a:srgbClr val="DC1F59"/>
                </a:solidFill>
                <a:latin typeface="Arial"/>
                <a:cs typeface="Arial"/>
              </a:rPr>
              <a:t/>
            </a:r>
            <a:br>
              <a:rPr lang="en-US" sz="2000" dirty="0" smtClean="0">
                <a:solidFill>
                  <a:srgbClr val="DC1F59"/>
                </a:solidFill>
                <a:latin typeface="Arial"/>
                <a:cs typeface="Arial"/>
              </a:rPr>
            </a:br>
            <a:r>
              <a:rPr lang="en-US" sz="2000" dirty="0" smtClean="0">
                <a:solidFill>
                  <a:srgbClr val="DC1F59"/>
                </a:solidFill>
                <a:latin typeface="Arial"/>
                <a:cs typeface="Arial"/>
              </a:rPr>
              <a:t>meal replacements</a:t>
            </a:r>
            <a:endParaRPr lang="ru-RU" sz="2000" dirty="0">
              <a:solidFill>
                <a:srgbClr val="DC1F59"/>
              </a:solidFill>
              <a:latin typeface="Arial"/>
              <a:cs typeface="Arial"/>
            </a:endParaRPr>
          </a:p>
        </p:txBody>
      </p:sp>
    </p:spTree>
    <p:extLst>
      <p:ext uri="{BB962C8B-B14F-4D97-AF65-F5344CB8AC3E}">
        <p14:creationId xmlns:p14="http://schemas.microsoft.com/office/powerpoint/2010/main" val="1465580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a:bodyPr>
          <a:lstStyle/>
          <a:p>
            <a:r>
              <a:rPr lang="en-US" sz="3500" dirty="0" smtClean="0">
                <a:solidFill>
                  <a:schemeClr val="tx1">
                    <a:lumMod val="75000"/>
                    <a:lumOff val="25000"/>
                  </a:schemeClr>
                </a:solidFill>
                <a:latin typeface="Arial"/>
                <a:cs typeface="Arial"/>
              </a:rPr>
              <a:t>Demands of modern society</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35239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64878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65000"/>
                    <a:lumOff val="35000"/>
                  </a:schemeClr>
                </a:solidFill>
                <a:latin typeface="Arial"/>
                <a:cs typeface="Arial"/>
              </a:rPr>
              <a:t>Healthy</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65000"/>
                    <a:lumOff val="35000"/>
                  </a:schemeClr>
                </a:solidFill>
                <a:latin typeface="Arial"/>
                <a:cs typeface="Arial"/>
              </a:rPr>
              <a:t>Delicious</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65000"/>
                    <a:lumOff val="35000"/>
                  </a:schemeClr>
                </a:solidFill>
                <a:latin typeface="Arial"/>
                <a:cs typeface="Arial"/>
              </a:rPr>
              <a:t>Convenient</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65000"/>
                    <a:lumOff val="35000"/>
                  </a:schemeClr>
                </a:solidFill>
                <a:latin typeface="Arial"/>
                <a:cs typeface="Arial"/>
              </a:rPr>
              <a:t>Affordabl</a:t>
            </a:r>
            <a:r>
              <a:rPr lang="en-US" sz="2000" dirty="0">
                <a:solidFill>
                  <a:schemeClr val="tx1">
                    <a:lumMod val="65000"/>
                    <a:lumOff val="35000"/>
                  </a:schemeClr>
                </a:solidFill>
                <a:latin typeface="Arial"/>
                <a:cs typeface="Arial"/>
              </a:rPr>
              <a:t>e</a:t>
            </a:r>
            <a:endParaRPr lang="ru-RU" sz="20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477907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a:stretch>
            <a:fillRect/>
          </a:stretch>
        </p:blipFill>
        <p:spPr>
          <a:xfrm>
            <a:off x="-36512" y="764704"/>
            <a:ext cx="3024336" cy="792088"/>
          </a:xfrm>
          <a:prstGeom prst="rect">
            <a:avLst/>
          </a:prstGeom>
        </p:spPr>
      </p:pic>
      <p:sp>
        <p:nvSpPr>
          <p:cNvPr id="8" name="Название 2"/>
          <p:cNvSpPr txBox="1">
            <a:spLocks/>
          </p:cNvSpPr>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rgbClr val="FFFFFF"/>
                </a:solidFill>
                <a:latin typeface="Arial"/>
                <a:cs typeface="Arial"/>
              </a:rPr>
              <a:t>HEALTHY</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a:t>
            </a:r>
            <a:r>
              <a:rPr lang="en-US" sz="2300" dirty="0" smtClean="0">
                <a:solidFill>
                  <a:schemeClr val="tx1">
                    <a:lumMod val="65000"/>
                    <a:lumOff val="35000"/>
                  </a:schemeClr>
                </a:solidFill>
                <a:latin typeface="Arial"/>
                <a:cs typeface="Arial"/>
              </a:rPr>
              <a:t>g of</a:t>
            </a:r>
            <a:r>
              <a:rPr lang="ru-RU" sz="2300" dirty="0" smtClean="0">
                <a:solidFill>
                  <a:schemeClr val="tx1">
                    <a:lumMod val="65000"/>
                    <a:lumOff val="35000"/>
                  </a:schemeClr>
                </a:solidFill>
                <a:latin typeface="Arial"/>
                <a:cs typeface="Arial"/>
              </a:rPr>
              <a:t> </a:t>
            </a:r>
            <a:r>
              <a:rPr lang="en-US" sz="2300" dirty="0" smtClean="0">
                <a:solidFill>
                  <a:schemeClr val="tx1">
                    <a:lumMod val="65000"/>
                    <a:lumOff val="35000"/>
                  </a:schemeClr>
                </a:solidFill>
                <a:latin typeface="Arial"/>
                <a:cs typeface="Arial"/>
              </a:rPr>
              <a:t>high-quality protein in every shake</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5"/>
            <a:ext cx="4608512" cy="548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11 </a:t>
            </a:r>
            <a:r>
              <a:rPr lang="en-US" sz="2300" dirty="0">
                <a:solidFill>
                  <a:schemeClr val="tx1">
                    <a:lumMod val="65000"/>
                    <a:lumOff val="35000"/>
                  </a:schemeClr>
                </a:solidFill>
                <a:latin typeface="Arial"/>
                <a:cs typeface="Arial"/>
              </a:rPr>
              <a:t>beauty-enhancing nutrients</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300" dirty="0" smtClean="0">
                <a:solidFill>
                  <a:schemeClr val="tx1">
                    <a:lumMod val="65000"/>
                    <a:lumOff val="35000"/>
                  </a:schemeClr>
                </a:solidFill>
                <a:latin typeface="Arial"/>
                <a:cs typeface="Arial"/>
              </a:rPr>
              <a:t>Super-ingredient – collagen </a:t>
            </a:r>
            <a:r>
              <a:rPr lang="en-US" sz="2300" dirty="0" err="1"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a:stretch>
            <a:fillRect/>
          </a:stretch>
        </p:blipFill>
        <p:spPr>
          <a:xfrm>
            <a:off x="467544" y="4221088"/>
            <a:ext cx="325760" cy="325760"/>
          </a:xfrm>
          <a:prstGeom prst="rect">
            <a:avLst/>
          </a:prstGeom>
        </p:spPr>
      </p:pic>
    </p:spTree>
    <p:extLst>
      <p:ext uri="{BB962C8B-B14F-4D97-AF65-F5344CB8AC3E}">
        <p14:creationId xmlns:p14="http://schemas.microsoft.com/office/powerpoint/2010/main" val="17028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en-US" sz="3500" dirty="0">
                <a:solidFill>
                  <a:schemeClr val="tx1">
                    <a:lumMod val="75000"/>
                    <a:lumOff val="25000"/>
                  </a:schemeClr>
                </a:solidFill>
                <a:latin typeface="Arial"/>
                <a:cs typeface="Arial"/>
              </a:rPr>
              <a:t>A Balanced Protein Formula</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1">
                    <a:lumMod val="85000"/>
                    <a:lumOff val="15000"/>
                  </a:schemeClr>
                </a:solidFill>
                <a:latin typeface="Arial"/>
                <a:cs typeface="Arial"/>
              </a:rPr>
              <a:t>SOY</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tx1">
                    <a:lumMod val="85000"/>
                    <a:lumOff val="15000"/>
                  </a:schemeClr>
                </a:solidFill>
                <a:latin typeface="Arial"/>
                <a:cs typeface="Arial"/>
              </a:rPr>
              <a:t>MILK</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tx1">
                    <a:lumMod val="85000"/>
                    <a:lumOff val="15000"/>
                  </a:schemeClr>
                </a:solidFill>
                <a:latin typeface="Arial"/>
                <a:cs typeface="Arial"/>
              </a:rPr>
              <a:t>WHEY </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250196" y="5114537"/>
            <a:ext cx="266429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chemeClr val="tx1">
                    <a:lumMod val="65000"/>
                    <a:lumOff val="35000"/>
                  </a:schemeClr>
                </a:solidFill>
                <a:latin typeface="Arial"/>
                <a:cs typeface="Arial"/>
              </a:rPr>
              <a:t>Reduces hunger quickly</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65000"/>
                    <a:lumOff val="35000"/>
                  </a:schemeClr>
                </a:solidFill>
                <a:latin typeface="Arial"/>
                <a:cs typeface="Arial"/>
              </a:rPr>
              <a:t>Rich </a:t>
            </a:r>
            <a:r>
              <a:rPr lang="en-US" sz="1600" dirty="0">
                <a:solidFill>
                  <a:schemeClr val="tx1">
                    <a:lumMod val="65000"/>
                    <a:lumOff val="35000"/>
                  </a:schemeClr>
                </a:solidFill>
                <a:latin typeface="Arial"/>
                <a:cs typeface="Arial"/>
              </a:rPr>
              <a:t>in nutrients</a:t>
            </a: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chemeClr val="tx1">
                    <a:lumMod val="65000"/>
                    <a:lumOff val="35000"/>
                  </a:schemeClr>
                </a:solidFill>
                <a:latin typeface="Arial"/>
                <a:cs typeface="Arial"/>
              </a:rPr>
              <a:t>Long-lasting feeling of fullness</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80963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BEAUTIFYING NUTRIENTS</a:t>
            </a:r>
            <a:endParaRPr lang="ru-RU" sz="3200" dirty="0">
              <a:solidFill>
                <a:schemeClr val="tx1">
                  <a:lumMod val="65000"/>
                  <a:lumOff val="35000"/>
                </a:schemeClr>
              </a:solidFill>
              <a:latin typeface="Arial"/>
              <a:cs typeface="Arial"/>
            </a:endParaRP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p14="http://schemas.microsoft.com/office/powerpoint/2010/main" val="67574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3242</TotalTime>
  <Words>3090</Words>
  <Application>Microsoft Office PowerPoint</Application>
  <PresentationFormat>On-screen Show (4:3)</PresentationFormat>
  <Paragraphs>348</Paragraphs>
  <Slides>24</Slides>
  <Notes>23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Тема Office</vt:lpstr>
      <vt:lpstr>PowerPoint Presentation</vt:lpstr>
      <vt:lpstr>World around us</vt:lpstr>
      <vt:lpstr>PowerPoint Presentation</vt:lpstr>
      <vt:lpstr>Demands of modern society</vt:lpstr>
      <vt:lpstr>Daily Delicious Beauty shake </vt:lpstr>
      <vt:lpstr>Daily Delicious Beauty shake </vt:lpstr>
      <vt:lpstr>PowerPoint Presentation</vt:lpstr>
      <vt:lpstr>A Balanced Protein Formula</vt:lpstr>
      <vt:lpstr>PowerPoint Presentation</vt:lpstr>
      <vt:lpstr>PowerPoint Presentation</vt:lpstr>
      <vt:lpstr>PowerPoint Presentation</vt:lpstr>
      <vt:lpstr>How Collagen effects our skin</vt:lpstr>
      <vt:lpstr>PowerPoint Presentation</vt:lpstr>
      <vt:lpstr>PowerPoint Presentation</vt:lpstr>
      <vt:lpstr>Erythritol and Stevioside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Daily Delicious Beauty Shake consists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Evgeniya</cp:lastModifiedBy>
  <cp:revision>204</cp:revision>
  <cp:lastPrinted>2015-12-03T09:31:03Z</cp:lastPrinted>
  <dcterms:created xsi:type="dcterms:W3CDTF">2015-11-30T12:52:00Z</dcterms:created>
  <dcterms:modified xsi:type="dcterms:W3CDTF">2016-01-28T21:14:54Z</dcterms:modified>
</cp:coreProperties>
</file>