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DF4"/>
    <a:srgbClr val="FFFFFF"/>
    <a:srgbClr val="FCFDF8"/>
    <a:srgbClr val="FAF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82930" autoAdjust="0"/>
  </p:normalViewPr>
  <p:slideViewPr>
    <p:cSldViewPr snapToGrid="0">
      <p:cViewPr>
        <p:scale>
          <a:sx n="125" d="100"/>
          <a:sy n="125" d="100"/>
        </p:scale>
        <p:origin x="1188" y="13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r>
              <a:rPr lang="ru-RU" sz="1800" b="0" strike="noStrike" spc="-1">
                <a:solidFill>
                  <a:srgbClr val="000000"/>
                </a:solidFill>
                <a:latin typeface="Arial"/>
              </a:rPr>
              <a:t>Для перемещения страницы щёлкните мышью</a:t>
            </a:r>
          </a:p>
        </p:txBody>
      </p:sp>
      <p:sp>
        <p:nvSpPr>
          <p:cNvPr id="52" name="PlaceHolder 2"/>
          <p:cNvSpPr>
            <a:spLocks noGrp="1"/>
          </p:cNvSpPr>
          <p:nvPr>
            <p:ph type="body"/>
          </p:nvPr>
        </p:nvSpPr>
        <p:spPr>
          <a:xfrm>
            <a:off x="756000" y="5078520"/>
            <a:ext cx="6047640"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53" name="PlaceHolder 3"/>
          <p:cNvSpPr>
            <a:spLocks noGrp="1"/>
          </p:cNvSpPr>
          <p:nvPr>
            <p:ph type="hdr"/>
          </p:nvPr>
        </p:nvSpPr>
        <p:spPr>
          <a:xfrm>
            <a:off x="0" y="0"/>
            <a:ext cx="3280680" cy="534240"/>
          </a:xfrm>
          <a:prstGeom prst="rect">
            <a:avLst/>
          </a:prstGeom>
        </p:spPr>
        <p:txBody>
          <a:bodyPr lIns="0" tIns="0" rIns="0" bIns="0"/>
          <a:lstStyle/>
          <a:p>
            <a:r>
              <a:rPr lang="ru-RU" sz="1400" b="0" strike="noStrike" spc="-1">
                <a:latin typeface="Times New Roman"/>
              </a:rPr>
              <a:t> </a:t>
            </a:r>
          </a:p>
        </p:txBody>
      </p:sp>
      <p:sp>
        <p:nvSpPr>
          <p:cNvPr id="54" name="PlaceHolder 4"/>
          <p:cNvSpPr>
            <a:spLocks noGrp="1"/>
          </p:cNvSpPr>
          <p:nvPr>
            <p:ph type="dt"/>
          </p:nvPr>
        </p:nvSpPr>
        <p:spPr>
          <a:xfrm>
            <a:off x="4278960" y="0"/>
            <a:ext cx="3280680" cy="534240"/>
          </a:xfrm>
          <a:prstGeom prst="rect">
            <a:avLst/>
          </a:prstGeom>
        </p:spPr>
        <p:txBody>
          <a:bodyPr lIns="0" tIns="0" rIns="0" bIns="0"/>
          <a:lstStyle/>
          <a:p>
            <a:pPr algn="r"/>
            <a:r>
              <a:rPr lang="ru-RU" sz="1400" b="0" strike="noStrike" spc="-1">
                <a:latin typeface="Times New Roman"/>
              </a:rPr>
              <a:t> </a:t>
            </a:r>
          </a:p>
        </p:txBody>
      </p:sp>
      <p:sp>
        <p:nvSpPr>
          <p:cNvPr id="55" name="PlaceHolder 5"/>
          <p:cNvSpPr>
            <a:spLocks noGrp="1"/>
          </p:cNvSpPr>
          <p:nvPr>
            <p:ph type="ftr"/>
          </p:nvPr>
        </p:nvSpPr>
        <p:spPr>
          <a:xfrm>
            <a:off x="0" y="10157400"/>
            <a:ext cx="3280680" cy="534240"/>
          </a:xfrm>
          <a:prstGeom prst="rect">
            <a:avLst/>
          </a:prstGeom>
        </p:spPr>
        <p:txBody>
          <a:bodyPr lIns="0" tIns="0" rIns="0" bIns="0" anchor="b"/>
          <a:lstStyle/>
          <a:p>
            <a:r>
              <a:rPr lang="ru-RU" sz="1400" b="0" strike="noStrike" spc="-1">
                <a:latin typeface="Times New Roman"/>
              </a:rPr>
              <a:t> </a:t>
            </a:r>
          </a:p>
        </p:txBody>
      </p:sp>
      <p:sp>
        <p:nvSpPr>
          <p:cNvPr id="56" name="PlaceHolder 6"/>
          <p:cNvSpPr>
            <a:spLocks noGrp="1"/>
          </p:cNvSpPr>
          <p:nvPr>
            <p:ph type="sldNum"/>
          </p:nvPr>
        </p:nvSpPr>
        <p:spPr>
          <a:xfrm>
            <a:off x="4278960" y="10157400"/>
            <a:ext cx="3280680" cy="534240"/>
          </a:xfrm>
          <a:prstGeom prst="rect">
            <a:avLst/>
          </a:prstGeom>
        </p:spPr>
        <p:txBody>
          <a:bodyPr lIns="0" tIns="0" rIns="0" bIns="0" anchor="b"/>
          <a:lstStyle/>
          <a:p>
            <a:pPr algn="r"/>
            <a:fld id="{00440BB3-5519-4A4C-8BAC-9ADA59D641D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277347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7488" y="812800"/>
            <a:ext cx="7124700" cy="40084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pPr algn="r"/>
            <a:fld id="{00440BB3-5519-4A4C-8BAC-9ADA59D641D3}" type="slidenum">
              <a:rPr lang="ru-RU" sz="1400" b="0" strike="noStrike" spc="-1" smtClean="0">
                <a:latin typeface="Times New Roman"/>
              </a:rPr>
              <a:t>1</a:t>
            </a:fld>
            <a:endParaRPr lang="ru-RU" sz="1400" b="0" strike="noStrike" spc="-1">
              <a:latin typeface="Times New Roman"/>
            </a:endParaRPr>
          </a:p>
        </p:txBody>
      </p:sp>
    </p:spTree>
    <p:extLst>
      <p:ext uri="{BB962C8B-B14F-4D97-AF65-F5344CB8AC3E}">
        <p14:creationId xmlns:p14="http://schemas.microsoft.com/office/powerpoint/2010/main" val="54067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noRot="1" noChangeAspect="1"/>
          </p:cNvSpPr>
          <p:nvPr>
            <p:ph type="sldImg"/>
          </p:nvPr>
        </p:nvSpPr>
        <p:spPr>
          <a:xfrm>
            <a:off x="217488" y="812800"/>
            <a:ext cx="7124700" cy="4008438"/>
          </a:xfrm>
          <a:prstGeom prst="rect">
            <a:avLst/>
          </a:prstGeom>
        </p:spPr>
      </p:sp>
      <p:sp>
        <p:nvSpPr>
          <p:cNvPr id="189" name="PlaceHolder 2"/>
          <p:cNvSpPr>
            <a:spLocks noGrp="1"/>
          </p:cNvSpPr>
          <p:nvPr>
            <p:ph type="body"/>
          </p:nvPr>
        </p:nvSpPr>
        <p:spPr>
          <a:xfrm>
            <a:off x="756000" y="5078520"/>
            <a:ext cx="6047280" cy="4810680"/>
          </a:xfrm>
          <a:prstGeom prst="rect">
            <a:avLst/>
          </a:prstGeom>
        </p:spPr>
        <p:txBody>
          <a:bodyPr lIns="0" tIns="0" rIns="0" bIns="0"/>
          <a:lstStyle/>
          <a:p>
            <a:pPr marL="216000" indent="-216000">
              <a:lnSpc>
                <a:spcPct val="100000"/>
              </a:lnSpc>
            </a:pPr>
            <a:r>
              <a:rPr lang="en-US" sz="2000" b="0" strike="noStrike" spc="-1" dirty="0" smtClean="0">
                <a:latin typeface="+mn-lt"/>
              </a:rPr>
              <a:t>Astragalus provides health benefits to a number of body systems.</a:t>
            </a:r>
            <a:r>
              <a:rPr lang="en-US" sz="2000" b="0" strike="noStrike" spc="-1" baseline="0" dirty="0" smtClean="0">
                <a:latin typeface="+mn-lt"/>
              </a:rPr>
              <a:t> </a:t>
            </a:r>
          </a:p>
          <a:p>
            <a:pPr marL="216000" indent="-216000">
              <a:lnSpc>
                <a:spcPct val="100000"/>
              </a:lnSpc>
            </a:pPr>
            <a:endParaRPr lang="en-US" sz="2000" b="0" strike="noStrike" spc="-1" dirty="0" smtClean="0">
              <a:latin typeface="+mn-lt"/>
            </a:endParaRPr>
          </a:p>
          <a:p>
            <a:pPr marL="216000" indent="-216000">
              <a:lnSpc>
                <a:spcPct val="100000"/>
              </a:lnSpc>
            </a:pPr>
            <a:r>
              <a:rPr lang="en-US" sz="2000" b="0" strike="noStrike" spc="-1" dirty="0" smtClean="0">
                <a:latin typeface="+mn-lt"/>
              </a:rPr>
              <a:t>Astragalus root powder extract is high in polysaccharides, flavonoids, saponins, amino acids, polysaccharides, tannins, essential oils and vitamins that enhance immune function.</a:t>
            </a:r>
          </a:p>
          <a:p>
            <a:pPr marL="216000" indent="-216000">
              <a:lnSpc>
                <a:spcPct val="100000"/>
              </a:lnSpc>
            </a:pPr>
            <a:endParaRPr lang="en-US" sz="2000" b="0" strike="noStrike" spc="-1" dirty="0" smtClean="0">
              <a:latin typeface="+mn-lt"/>
            </a:endParaRPr>
          </a:p>
          <a:p>
            <a:pPr marL="216000" indent="-216000">
              <a:lnSpc>
                <a:spcPct val="100000"/>
              </a:lnSpc>
            </a:pPr>
            <a:r>
              <a:rPr lang="en-US" sz="2000" b="0" strike="noStrike" spc="-1" dirty="0" smtClean="0">
                <a:latin typeface="+mn-lt"/>
              </a:rPr>
              <a:t>Astragalus has antibacterial properties and helps to neutralize the effects of oxidative stress.</a:t>
            </a:r>
          </a:p>
          <a:p>
            <a:pPr marL="216000" indent="-216000">
              <a:lnSpc>
                <a:spcPct val="100000"/>
              </a:lnSpc>
            </a:pPr>
            <a:endParaRPr lang="ru-RU" sz="2000" b="0" strike="noStrike" spc="-1" dirty="0">
              <a:latin typeface="Arial"/>
            </a:endParaRPr>
          </a:p>
          <a:p>
            <a:pPr marL="216000" indent="-216000">
              <a:lnSpc>
                <a:spcPct val="100000"/>
              </a:lnSpc>
            </a:pPr>
            <a:r>
              <a:rPr lang="en-US" sz="2000" b="0" strike="noStrike" spc="-1" dirty="0" smtClean="0">
                <a:latin typeface="+mn-lt"/>
              </a:rPr>
              <a:t>In terms of reputation, boosting the immune system is </a:t>
            </a:r>
            <a:r>
              <a:rPr lang="en-US" sz="2000" b="0" strike="noStrike" spc="-1" dirty="0" err="1" smtClean="0">
                <a:latin typeface="+mn-lt"/>
              </a:rPr>
              <a:t>astragalus</a:t>
            </a:r>
            <a:r>
              <a:rPr lang="en-US" sz="2000" b="0" strike="noStrike" spc="-1" dirty="0" smtClean="0">
                <a:latin typeface="+mn-lt"/>
              </a:rPr>
              <a:t>’ claim to fame.  It</a:t>
            </a:r>
            <a:r>
              <a:rPr lang="en-US" sz="2000" b="0" strike="noStrike" spc="-1" baseline="0" dirty="0" smtClean="0">
                <a:latin typeface="+mn-lt"/>
              </a:rPr>
              <a:t> has</a:t>
            </a:r>
            <a:r>
              <a:rPr lang="en-US" sz="2000" b="0" strike="noStrike" spc="-1" dirty="0" smtClean="0">
                <a:latin typeface="+mn-lt"/>
              </a:rPr>
              <a:t> been used in this capacity for thousands of years. </a:t>
            </a:r>
            <a:endParaRPr lang="ru-RU" sz="2000" b="0" strike="noStrike" spc="-1" dirty="0">
              <a:latin typeface="Arial"/>
            </a:endParaRPr>
          </a:p>
        </p:txBody>
      </p:sp>
      <p:sp>
        <p:nvSpPr>
          <p:cNvPr id="190" name="TextShape 3"/>
          <p:cNvSpPr txBox="1"/>
          <p:nvPr/>
        </p:nvSpPr>
        <p:spPr>
          <a:xfrm>
            <a:off x="4278960" y="10157400"/>
            <a:ext cx="3280320" cy="533880"/>
          </a:xfrm>
          <a:prstGeom prst="rect">
            <a:avLst/>
          </a:prstGeom>
          <a:noFill/>
          <a:ln>
            <a:noFill/>
          </a:ln>
        </p:spPr>
        <p:txBody>
          <a:bodyPr lIns="0" tIns="0" rIns="0" bIns="0" anchor="b"/>
          <a:lstStyle/>
          <a:p>
            <a:pPr algn="r">
              <a:lnSpc>
                <a:spcPct val="100000"/>
              </a:lnSpc>
            </a:pPr>
            <a:fld id="{78D2252B-FA99-4C48-87D9-4B32FF6DEEB5}" type="slidenum">
              <a:rPr lang="ru-RU" sz="1400" b="0" strike="noStrike" spc="-1">
                <a:solidFill>
                  <a:srgbClr val="000000"/>
                </a:solidFill>
                <a:latin typeface="Times New Roman"/>
                <a:ea typeface="+mn-ea"/>
              </a:rPr>
              <a:t>10</a:t>
            </a:fld>
            <a:endParaRPr lang="ru-RU" sz="1400" b="0" strike="noStrike" spc="-1">
              <a:latin typeface="Times New Roman"/>
            </a:endParaRPr>
          </a:p>
        </p:txBody>
      </p:sp>
    </p:spTree>
    <p:extLst>
      <p:ext uri="{BB962C8B-B14F-4D97-AF65-F5344CB8AC3E}">
        <p14:creationId xmlns:p14="http://schemas.microsoft.com/office/powerpoint/2010/main" val="57236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noRot="1" noChangeAspect="1"/>
          </p:cNvSpPr>
          <p:nvPr>
            <p:ph type="sldImg"/>
          </p:nvPr>
        </p:nvSpPr>
        <p:spPr>
          <a:xfrm>
            <a:off x="217488" y="812800"/>
            <a:ext cx="7124700" cy="4008438"/>
          </a:xfrm>
          <a:prstGeom prst="rect">
            <a:avLst/>
          </a:prstGeom>
        </p:spPr>
      </p:sp>
      <p:sp>
        <p:nvSpPr>
          <p:cNvPr id="192" name="PlaceHolder 2"/>
          <p:cNvSpPr>
            <a:spLocks noGrp="1"/>
          </p:cNvSpPr>
          <p:nvPr>
            <p:ph type="body"/>
          </p:nvPr>
        </p:nvSpPr>
        <p:spPr>
          <a:xfrm>
            <a:off x="756000" y="5078520"/>
            <a:ext cx="6047280" cy="4810680"/>
          </a:xfrm>
          <a:prstGeom prst="rect">
            <a:avLst/>
          </a:prstGeom>
        </p:spPr>
        <p:txBody>
          <a:bodyPr lIns="0" tIns="0" rIns="0" bIns="0"/>
          <a:lstStyle/>
          <a:p>
            <a:endParaRPr lang="ru-RU" sz="2000" b="0" strike="noStrike" spc="-1" dirty="0">
              <a:latin typeface="Arial"/>
            </a:endParaRPr>
          </a:p>
        </p:txBody>
      </p:sp>
      <p:sp>
        <p:nvSpPr>
          <p:cNvPr id="193" name="TextShape 3"/>
          <p:cNvSpPr txBox="1"/>
          <p:nvPr/>
        </p:nvSpPr>
        <p:spPr>
          <a:xfrm>
            <a:off x="4278960" y="10157400"/>
            <a:ext cx="3280320" cy="533880"/>
          </a:xfrm>
          <a:prstGeom prst="rect">
            <a:avLst/>
          </a:prstGeom>
          <a:noFill/>
          <a:ln>
            <a:noFill/>
          </a:ln>
        </p:spPr>
        <p:txBody>
          <a:bodyPr lIns="0" tIns="0" rIns="0" bIns="0" anchor="b"/>
          <a:lstStyle/>
          <a:p>
            <a:pPr algn="r">
              <a:lnSpc>
                <a:spcPct val="100000"/>
              </a:lnSpc>
            </a:pPr>
            <a:fld id="{CA8E97D1-E8C6-4032-9B64-3B2017C81B52}" type="slidenum">
              <a:rPr lang="ru-RU" sz="1400" b="0" strike="noStrike" spc="-1">
                <a:solidFill>
                  <a:srgbClr val="000000"/>
                </a:solidFill>
                <a:latin typeface="Times New Roman"/>
                <a:ea typeface="+mn-ea"/>
              </a:rPr>
              <a:t>11</a:t>
            </a:fld>
            <a:endParaRPr lang="ru-RU" sz="1400" b="0" strike="noStrike" spc="-1">
              <a:latin typeface="Times New Roman"/>
            </a:endParaRPr>
          </a:p>
        </p:txBody>
      </p:sp>
    </p:spTree>
    <p:extLst>
      <p:ext uri="{BB962C8B-B14F-4D97-AF65-F5344CB8AC3E}">
        <p14:creationId xmlns:p14="http://schemas.microsoft.com/office/powerpoint/2010/main" val="291365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440BB3-5519-4A4C-8BAC-9ADA59D641D3}" type="slidenum">
              <a:rPr lang="ru-RU" sz="1400" b="0" strike="noStrike" spc="-1" smtClean="0">
                <a:latin typeface="Times New Roman"/>
              </a:rPr>
              <a:t>12</a:t>
            </a:fld>
            <a:endParaRPr lang="ru-RU" sz="1400" b="0" strike="noStrike" spc="-1">
              <a:latin typeface="Times New Roman"/>
            </a:endParaRPr>
          </a:p>
        </p:txBody>
      </p:sp>
    </p:spTree>
    <p:extLst>
      <p:ext uri="{BB962C8B-B14F-4D97-AF65-F5344CB8AC3E}">
        <p14:creationId xmlns:p14="http://schemas.microsoft.com/office/powerpoint/2010/main" val="866729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440BB3-5519-4A4C-8BAC-9ADA59D641D3}" type="slidenum">
              <a:rPr lang="ru-RU" sz="1400" b="0" strike="noStrike" spc="-1" smtClean="0">
                <a:latin typeface="Times New Roman"/>
              </a:rPr>
              <a:t>13</a:t>
            </a:fld>
            <a:endParaRPr lang="ru-RU" sz="1400" b="0" strike="noStrike" spc="-1">
              <a:latin typeface="Times New Roman"/>
            </a:endParaRPr>
          </a:p>
        </p:txBody>
      </p:sp>
    </p:spTree>
    <p:extLst>
      <p:ext uri="{BB962C8B-B14F-4D97-AF65-F5344CB8AC3E}">
        <p14:creationId xmlns:p14="http://schemas.microsoft.com/office/powerpoint/2010/main" val="185498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440BB3-5519-4A4C-8BAC-9ADA59D641D3}" type="slidenum">
              <a:rPr lang="ru-RU" sz="1400" b="0" strike="noStrike" spc="-1" smtClean="0">
                <a:latin typeface="Times New Roman"/>
              </a:rPr>
              <a:t>14</a:t>
            </a:fld>
            <a:endParaRPr lang="ru-RU" sz="1400" b="0" strike="noStrike" spc="-1">
              <a:latin typeface="Times New Roman"/>
            </a:endParaRPr>
          </a:p>
        </p:txBody>
      </p:sp>
    </p:spTree>
    <p:extLst>
      <p:ext uri="{BB962C8B-B14F-4D97-AF65-F5344CB8AC3E}">
        <p14:creationId xmlns:p14="http://schemas.microsoft.com/office/powerpoint/2010/main" val="3144325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440BB3-5519-4A4C-8BAC-9ADA59D641D3}" type="slidenum">
              <a:rPr lang="ru-RU" sz="1400" b="0" strike="noStrike" spc="-1" smtClean="0">
                <a:latin typeface="Times New Roman"/>
              </a:rPr>
              <a:t>15</a:t>
            </a:fld>
            <a:endParaRPr lang="ru-RU" sz="1400" b="0" strike="noStrike" spc="-1">
              <a:latin typeface="Times New Roman"/>
            </a:endParaRPr>
          </a:p>
        </p:txBody>
      </p:sp>
    </p:spTree>
    <p:extLst>
      <p:ext uri="{BB962C8B-B14F-4D97-AF65-F5344CB8AC3E}">
        <p14:creationId xmlns:p14="http://schemas.microsoft.com/office/powerpoint/2010/main" val="351815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laceHolder 1"/>
          <p:cNvSpPr>
            <a:spLocks noGrp="1" noRot="1" noChangeAspect="1"/>
          </p:cNvSpPr>
          <p:nvPr>
            <p:ph type="sldImg"/>
          </p:nvPr>
        </p:nvSpPr>
        <p:spPr>
          <a:xfrm>
            <a:off x="381000" y="685800"/>
            <a:ext cx="6096000" cy="3429000"/>
          </a:xfrm>
          <a:prstGeom prst="rect">
            <a:avLst/>
          </a:prstGeom>
        </p:spPr>
      </p:sp>
      <p:sp>
        <p:nvSpPr>
          <p:cNvPr id="171" name="PlaceHolder 2"/>
          <p:cNvSpPr>
            <a:spLocks noGrp="1"/>
          </p:cNvSpPr>
          <p:nvPr>
            <p:ph type="body"/>
          </p:nvPr>
        </p:nvSpPr>
        <p:spPr>
          <a:xfrm>
            <a:off x="914400" y="4343400"/>
            <a:ext cx="5028480" cy="4114080"/>
          </a:xfrm>
          <a:prstGeom prst="rect">
            <a:avLst/>
          </a:prstGeom>
        </p:spPr>
        <p:txBody>
          <a:bodyPr lIns="90000" tIns="45000" rIns="90000" bIns="45000"/>
          <a:lstStyle/>
          <a:p>
            <a:pPr marL="216000" indent="-215280">
              <a:lnSpc>
                <a:spcPct val="100000"/>
              </a:lnSpc>
            </a:pPr>
            <a:r>
              <a:rPr lang="en-US" sz="1200" b="0" strike="noStrike" spc="-1" dirty="0" smtClean="0">
                <a:solidFill>
                  <a:srgbClr val="000000"/>
                </a:solidFill>
                <a:latin typeface="+mn-lt"/>
                <a:ea typeface="+mn-ea"/>
              </a:rPr>
              <a:t>Flu season</a:t>
            </a:r>
          </a:p>
          <a:p>
            <a:pPr marL="216000" indent="-215280">
              <a:lnSpc>
                <a:spcPct val="100000"/>
              </a:lnSpc>
            </a:pPr>
            <a:r>
              <a:rPr dirty="0"/>
              <a:t/>
            </a:r>
            <a:br>
              <a:rPr dirty="0"/>
            </a:br>
            <a:r>
              <a:rPr lang="en-US" sz="1200" b="0" strike="noStrike" spc="-1" dirty="0" smtClean="0">
                <a:solidFill>
                  <a:srgbClr val="000000"/>
                </a:solidFill>
                <a:latin typeface="+mn-lt"/>
                <a:ea typeface="+mn-ea"/>
              </a:rPr>
              <a:t>The common cold and the flu are viral infections of your nose and throat (upper respiratory tract).  Every year, usually between November and March,</a:t>
            </a:r>
            <a:r>
              <a:rPr lang="en-US" sz="1200" b="0" strike="noStrike" spc="-1" baseline="0" dirty="0" smtClean="0">
                <a:solidFill>
                  <a:srgbClr val="000000"/>
                </a:solidFill>
                <a:latin typeface="+mn-lt"/>
                <a:ea typeface="+mn-ea"/>
              </a:rPr>
              <a:t> instances of cold and flu increase. </a:t>
            </a:r>
            <a:endParaRPr lang="en-US" sz="1200" b="0" strike="noStrike" spc="-1" dirty="0" smtClean="0">
              <a:solidFill>
                <a:srgbClr val="000000"/>
              </a:solidFill>
              <a:latin typeface="+mn-lt"/>
              <a:ea typeface="+mn-ea"/>
            </a:endParaRPr>
          </a:p>
          <a:p>
            <a:pPr marL="216000" indent="-215280">
              <a:lnSpc>
                <a:spcPct val="100000"/>
              </a:lnSpc>
            </a:pPr>
            <a:r>
              <a:rPr dirty="0"/>
              <a:t/>
            </a:r>
            <a:br>
              <a:rPr dirty="0"/>
            </a:br>
            <a:r>
              <a:rPr lang="en-US" sz="1200" b="0" strike="noStrike" spc="-1" dirty="0" smtClean="0">
                <a:solidFill>
                  <a:srgbClr val="000000"/>
                </a:solidFill>
                <a:latin typeface="+mn-lt"/>
                <a:ea typeface="+mn-ea"/>
              </a:rPr>
              <a:t>Why is that?</a:t>
            </a:r>
            <a:r>
              <a:rPr lang="ru-RU" sz="1200" b="0" strike="noStrike" spc="-1" dirty="0" smtClean="0">
                <a:solidFill>
                  <a:srgbClr val="000000"/>
                </a:solidFill>
                <a:latin typeface="+mn-lt"/>
                <a:ea typeface="+mn-ea"/>
              </a:rPr>
              <a:t> </a:t>
            </a:r>
            <a:r>
              <a:rPr lang="en-US" sz="1200" b="0" strike="noStrike" spc="-1" dirty="0" smtClean="0">
                <a:solidFill>
                  <a:srgbClr val="000000"/>
                </a:solidFill>
                <a:latin typeface="+mn-lt"/>
                <a:ea typeface="+mn-ea"/>
              </a:rPr>
              <a:t>Seasonal factors are added to common risk factors, and there is an increased load on</a:t>
            </a:r>
            <a:r>
              <a:rPr lang="en-US" sz="1200" b="0" strike="noStrike" spc="-1" baseline="0" dirty="0" smtClean="0">
                <a:solidFill>
                  <a:srgbClr val="000000"/>
                </a:solidFill>
                <a:latin typeface="+mn-lt"/>
                <a:ea typeface="+mn-ea"/>
              </a:rPr>
              <a:t> our immune system.</a:t>
            </a:r>
            <a:r>
              <a:rPr dirty="0"/>
              <a:t/>
            </a:r>
            <a:br>
              <a:rPr dirty="0"/>
            </a:br>
            <a:endParaRPr lang="ru-RU" sz="1200" b="0" strike="noStrike" spc="-1" dirty="0">
              <a:latin typeface="Arial"/>
            </a:endParaRPr>
          </a:p>
          <a:p>
            <a:pPr marL="216000" indent="-215280">
              <a:lnSpc>
                <a:spcPct val="100000"/>
              </a:lnSpc>
            </a:pPr>
            <a:r>
              <a:rPr lang="en-US" sz="1200" b="0" strike="noStrike" spc="-1" dirty="0" smtClean="0">
                <a:solidFill>
                  <a:srgbClr val="000000"/>
                </a:solidFill>
                <a:latin typeface="+mn-lt"/>
                <a:ea typeface="+mn-ea"/>
              </a:rPr>
              <a:t>Common</a:t>
            </a:r>
            <a:r>
              <a:rPr lang="en-US" sz="1200" b="0" strike="noStrike" spc="-1" baseline="0" dirty="0" smtClean="0">
                <a:solidFill>
                  <a:srgbClr val="000000"/>
                </a:solidFill>
                <a:latin typeface="+mn-lt"/>
                <a:ea typeface="+mn-ea"/>
              </a:rPr>
              <a:t> risk factors</a:t>
            </a:r>
            <a:r>
              <a:rPr lang="ru-RU" sz="1200" b="0" strike="noStrike" spc="-1" dirty="0" smtClean="0">
                <a:solidFill>
                  <a:srgbClr val="000000"/>
                </a:solidFill>
                <a:latin typeface="+mn-lt"/>
                <a:ea typeface="+mn-ea"/>
              </a:rPr>
              <a:t>:</a:t>
            </a:r>
            <a:r>
              <a:rPr dirty="0"/>
              <a:t/>
            </a:r>
            <a:br>
              <a:rPr dirty="0"/>
            </a:br>
            <a:r>
              <a:rPr lang="ru-RU" sz="1200" b="0" strike="noStrike" spc="-1" dirty="0">
                <a:solidFill>
                  <a:srgbClr val="000000"/>
                </a:solidFill>
                <a:latin typeface="+mn-lt"/>
                <a:ea typeface="+mn-ea"/>
              </a:rPr>
              <a:t>• </a:t>
            </a:r>
            <a:r>
              <a:rPr lang="en-US" sz="1200" b="0" strike="noStrike" spc="-1" dirty="0" smtClean="0">
                <a:solidFill>
                  <a:srgbClr val="000000"/>
                </a:solidFill>
                <a:latin typeface="+mn-lt"/>
                <a:ea typeface="+mn-ea"/>
              </a:rPr>
              <a:t>environmental</a:t>
            </a:r>
            <a:r>
              <a:rPr lang="en-US" sz="1200" b="0" strike="noStrike" spc="-1" baseline="0" dirty="0" smtClean="0">
                <a:solidFill>
                  <a:srgbClr val="000000"/>
                </a:solidFill>
                <a:latin typeface="+mn-lt"/>
                <a:ea typeface="+mn-ea"/>
              </a:rPr>
              <a:t> factors</a:t>
            </a:r>
            <a:r>
              <a:rPr lang="ru-RU" sz="1200" b="0" strike="noStrike" spc="-1" dirty="0" smtClean="0">
                <a:solidFill>
                  <a:srgbClr val="000000"/>
                </a:solidFill>
                <a:latin typeface="+mn-lt"/>
                <a:ea typeface="+mn-ea"/>
              </a:rPr>
              <a:t>;</a:t>
            </a:r>
            <a:r>
              <a:rPr dirty="0"/>
              <a:t/>
            </a:r>
            <a:br>
              <a:rPr dirty="0"/>
            </a:br>
            <a:r>
              <a:rPr lang="ru-RU" sz="1200" b="0" strike="noStrike" spc="-1" dirty="0">
                <a:solidFill>
                  <a:srgbClr val="000000"/>
                </a:solidFill>
                <a:latin typeface="+mn-lt"/>
                <a:ea typeface="+mn-ea"/>
              </a:rPr>
              <a:t>• </a:t>
            </a:r>
            <a:r>
              <a:rPr lang="en-US" sz="1200" b="0" strike="noStrike" spc="-1" dirty="0" smtClean="0">
                <a:solidFill>
                  <a:srgbClr val="000000"/>
                </a:solidFill>
                <a:latin typeface="+mn-lt"/>
                <a:ea typeface="+mn-ea"/>
              </a:rPr>
              <a:t>insufficient attention to our health</a:t>
            </a:r>
            <a:r>
              <a:rPr lang="ru-RU" sz="1200" b="0" strike="noStrike" spc="-1" dirty="0" smtClean="0">
                <a:solidFill>
                  <a:srgbClr val="000000"/>
                </a:solidFill>
                <a:latin typeface="+mn-lt"/>
                <a:ea typeface="+mn-ea"/>
              </a:rPr>
              <a:t>;</a:t>
            </a:r>
            <a:r>
              <a:rPr dirty="0"/>
              <a:t/>
            </a:r>
            <a:br>
              <a:rPr dirty="0"/>
            </a:br>
            <a:r>
              <a:rPr lang="ru-RU" sz="1200" b="0" strike="noStrike" spc="-1" dirty="0">
                <a:solidFill>
                  <a:srgbClr val="000000"/>
                </a:solidFill>
                <a:latin typeface="+mn-lt"/>
                <a:ea typeface="+mn-ea"/>
              </a:rPr>
              <a:t>• </a:t>
            </a:r>
            <a:r>
              <a:rPr lang="en-US" sz="1200" b="0" strike="noStrike" spc="-1" dirty="0" smtClean="0">
                <a:solidFill>
                  <a:srgbClr val="000000"/>
                </a:solidFill>
                <a:latin typeface="+mn-lt"/>
                <a:ea typeface="+mn-ea"/>
              </a:rPr>
              <a:t>stress, which reduces the body’s resistance to viruses</a:t>
            </a:r>
            <a:r>
              <a:rPr lang="ru-RU" sz="1200" b="0" strike="noStrike" spc="-1" dirty="0" smtClean="0">
                <a:solidFill>
                  <a:srgbClr val="000000"/>
                </a:solidFill>
                <a:latin typeface="+mn-lt"/>
                <a:ea typeface="+mn-ea"/>
              </a:rPr>
              <a:t>;</a:t>
            </a:r>
            <a:r>
              <a:rPr dirty="0"/>
              <a:t/>
            </a:r>
            <a:br>
              <a:rPr dirty="0"/>
            </a:br>
            <a:r>
              <a:rPr lang="ru-RU" sz="1200" b="0" strike="noStrike" spc="-1" dirty="0">
                <a:solidFill>
                  <a:srgbClr val="000000"/>
                </a:solidFill>
                <a:latin typeface="+mn-lt"/>
                <a:ea typeface="+mn-ea"/>
              </a:rPr>
              <a:t>• </a:t>
            </a:r>
            <a:r>
              <a:rPr lang="en-US" sz="1200" b="0" strike="noStrike" spc="-1" dirty="0" smtClean="0">
                <a:solidFill>
                  <a:srgbClr val="000000"/>
                </a:solidFill>
                <a:latin typeface="+mn-lt"/>
                <a:ea typeface="+mn-ea"/>
              </a:rPr>
              <a:t>fatigue</a:t>
            </a:r>
            <a:r>
              <a:rPr lang="ru-RU" sz="1200" b="0" strike="noStrike" spc="-1" dirty="0" smtClean="0">
                <a:solidFill>
                  <a:srgbClr val="000000"/>
                </a:solidFill>
                <a:latin typeface="+mn-lt"/>
                <a:ea typeface="+mn-ea"/>
              </a:rPr>
              <a:t>;</a:t>
            </a:r>
            <a:endParaRPr lang="en-US" sz="1200" b="0" strike="noStrike" spc="-1" dirty="0" smtClean="0">
              <a:solidFill>
                <a:srgbClr val="000000"/>
              </a:solidFill>
              <a:latin typeface="+mn-lt"/>
              <a:ea typeface="+mn-ea"/>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US" sz="1200" b="0" strike="noStrike" spc="-1" dirty="0" smtClean="0">
                <a:solidFill>
                  <a:srgbClr val="000000"/>
                </a:solidFill>
                <a:latin typeface="+mn-lt"/>
                <a:ea typeface="+mn-ea"/>
              </a:rPr>
              <a:t>	</a:t>
            </a:r>
            <a:r>
              <a:rPr lang="ru-RU" sz="1200" b="0" strike="noStrike" spc="-1" dirty="0" smtClean="0">
                <a:solidFill>
                  <a:srgbClr val="000000"/>
                </a:solidFill>
                <a:latin typeface="+mn-lt"/>
                <a:ea typeface="+mn-ea"/>
              </a:rPr>
              <a:t>• </a:t>
            </a:r>
            <a:r>
              <a:rPr lang="en-US" sz="1200" b="0" strike="noStrike" spc="-1" dirty="0" smtClean="0">
                <a:solidFill>
                  <a:srgbClr val="000000"/>
                </a:solidFill>
                <a:latin typeface="+mn-lt"/>
                <a:ea typeface="+mn-ea"/>
              </a:rPr>
              <a:t>lack</a:t>
            </a:r>
            <a:r>
              <a:rPr lang="en-US" sz="1200" b="0" strike="noStrike" spc="-1" baseline="0" dirty="0" smtClean="0">
                <a:solidFill>
                  <a:srgbClr val="000000"/>
                </a:solidFill>
                <a:latin typeface="+mn-lt"/>
                <a:ea typeface="+mn-ea"/>
              </a:rPr>
              <a:t> of sleep.</a:t>
            </a:r>
            <a:r>
              <a:rPr dirty="0"/>
              <a:t/>
            </a:r>
            <a:br>
              <a:rPr dirty="0"/>
            </a:br>
            <a:endParaRPr lang="ru-RU" sz="1200" b="0" strike="noStrike" spc="-1" dirty="0">
              <a:latin typeface="Arial"/>
            </a:endParaRPr>
          </a:p>
          <a:p>
            <a:pPr marL="216000" indent="-215280">
              <a:lnSpc>
                <a:spcPct val="100000"/>
              </a:lnSpc>
            </a:pPr>
            <a:r>
              <a:rPr lang="en-US" sz="1200" b="0" strike="noStrike" spc="-1" dirty="0" smtClean="0">
                <a:solidFill>
                  <a:srgbClr val="000000"/>
                </a:solidFill>
                <a:latin typeface="+mn-lt"/>
                <a:ea typeface="+mn-ea"/>
              </a:rPr>
              <a:t>Seasonal risk</a:t>
            </a:r>
            <a:r>
              <a:rPr lang="en-US" sz="1200" b="0" strike="noStrike" spc="-1" baseline="0" dirty="0" smtClean="0">
                <a:solidFill>
                  <a:srgbClr val="000000"/>
                </a:solidFill>
                <a:latin typeface="+mn-lt"/>
                <a:ea typeface="+mn-ea"/>
              </a:rPr>
              <a:t> factors</a:t>
            </a:r>
            <a:r>
              <a:rPr lang="ru-RU" sz="1200" b="0" strike="noStrike" spc="-1" dirty="0" smtClean="0">
                <a:solidFill>
                  <a:srgbClr val="000000"/>
                </a:solidFill>
                <a:latin typeface="+mn-lt"/>
                <a:ea typeface="+mn-ea"/>
              </a:rPr>
              <a:t>:</a:t>
            </a:r>
            <a:endParaRPr lang="ru-RU" sz="1200" b="0" strike="noStrike" spc="-1" dirty="0">
              <a:latin typeface="Arial"/>
            </a:endParaRPr>
          </a:p>
          <a:p>
            <a:pPr marL="216000" indent="-215280">
              <a:lnSpc>
                <a:spcPct val="100000"/>
              </a:lnSpc>
              <a:buClr>
                <a:srgbClr val="000000"/>
              </a:buClr>
              <a:buFont typeface="Arial"/>
              <a:buChar char="•"/>
            </a:pPr>
            <a:r>
              <a:rPr lang="en-US" sz="1200" b="0" strike="noStrike" spc="-1" dirty="0" smtClean="0">
                <a:solidFill>
                  <a:srgbClr val="000000"/>
                </a:solidFill>
                <a:latin typeface="+mn-lt"/>
                <a:ea typeface="+mn-ea"/>
              </a:rPr>
              <a:t>Lower temperatures and humidity are </a:t>
            </a:r>
            <a:r>
              <a:rPr lang="ru-RU" sz="1200" b="0" strike="noStrike" spc="-1" dirty="0">
                <a:solidFill>
                  <a:srgbClr val="000000"/>
                </a:solidFill>
                <a:latin typeface="+mn-lt"/>
                <a:ea typeface="+mn-ea"/>
              </a:rPr>
              <a:t> </a:t>
            </a:r>
            <a:r>
              <a:rPr lang="en-US" sz="1200" b="0" strike="noStrike" spc="-1" dirty="0" smtClean="0">
                <a:solidFill>
                  <a:srgbClr val="000000"/>
                </a:solidFill>
                <a:latin typeface="+mn-lt"/>
                <a:ea typeface="+mn-ea"/>
              </a:rPr>
              <a:t>more favorable for</a:t>
            </a:r>
            <a:r>
              <a:rPr lang="en-US" sz="1200" b="0" strike="noStrike" spc="-1" baseline="0" dirty="0" smtClean="0">
                <a:solidFill>
                  <a:srgbClr val="000000"/>
                </a:solidFill>
                <a:latin typeface="+mn-lt"/>
                <a:ea typeface="+mn-ea"/>
              </a:rPr>
              <a:t> the cold </a:t>
            </a:r>
            <a:r>
              <a:rPr lang="en-US" sz="1200" b="0" strike="noStrike" spc="-1" dirty="0" smtClean="0">
                <a:solidFill>
                  <a:srgbClr val="000000"/>
                </a:solidFill>
                <a:latin typeface="+mn-lt"/>
                <a:ea typeface="+mn-ea"/>
              </a:rPr>
              <a:t>and flu viruses</a:t>
            </a:r>
            <a:endParaRPr lang="en-US" sz="1200" b="0" strike="noStrike" spc="0" dirty="0" smtClean="0">
              <a:solidFill>
                <a:schemeClr val="tx1"/>
              </a:solidFill>
              <a:latin typeface="+mn-lt"/>
              <a:ea typeface="+mn-ea"/>
            </a:endParaRPr>
          </a:p>
          <a:p>
            <a:pPr marL="216000" indent="-215280">
              <a:lnSpc>
                <a:spcPct val="100000"/>
              </a:lnSpc>
              <a:buClr>
                <a:srgbClr val="000000"/>
              </a:buClr>
              <a:buFont typeface="Arial"/>
              <a:buChar char="•"/>
            </a:pPr>
            <a:r>
              <a:rPr lang="en-US" b="0" dirty="0" smtClean="0"/>
              <a:t>depression of the immune system</a:t>
            </a:r>
            <a:endParaRPr lang="ru-RU" sz="1200" b="0" strike="noStrike" spc="-1" dirty="0">
              <a:latin typeface="Arial"/>
            </a:endParaRPr>
          </a:p>
        </p:txBody>
      </p:sp>
    </p:spTree>
    <p:extLst>
      <p:ext uri="{BB962C8B-B14F-4D97-AF65-F5344CB8AC3E}">
        <p14:creationId xmlns:p14="http://schemas.microsoft.com/office/powerpoint/2010/main" val="236742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laceHolder 1"/>
          <p:cNvSpPr>
            <a:spLocks noGrp="1" noRot="1" noChangeAspect="1"/>
          </p:cNvSpPr>
          <p:nvPr>
            <p:ph type="sldImg"/>
          </p:nvPr>
        </p:nvSpPr>
        <p:spPr>
          <a:xfrm>
            <a:off x="381000" y="685800"/>
            <a:ext cx="6096000" cy="3429000"/>
          </a:xfrm>
          <a:prstGeom prst="rect">
            <a:avLst/>
          </a:prstGeom>
        </p:spPr>
      </p:sp>
      <p:sp>
        <p:nvSpPr>
          <p:cNvPr id="173" name="PlaceHolder 2"/>
          <p:cNvSpPr>
            <a:spLocks noGrp="1"/>
          </p:cNvSpPr>
          <p:nvPr>
            <p:ph type="body"/>
          </p:nvPr>
        </p:nvSpPr>
        <p:spPr>
          <a:xfrm>
            <a:off x="914400" y="4343400"/>
            <a:ext cx="5028480" cy="4114080"/>
          </a:xfrm>
          <a:prstGeom prst="rect">
            <a:avLst/>
          </a:prstGeom>
        </p:spPr>
        <p:txBody>
          <a:bodyPr lIns="90000" tIns="45000" rIns="90000" bIns="45000"/>
          <a:lstStyle/>
          <a:p>
            <a:pPr marL="216000" indent="-215280">
              <a:lnSpc>
                <a:spcPct val="100000"/>
              </a:lnSpc>
            </a:pPr>
            <a:r>
              <a:rPr lang="en-US" sz="1000" b="0" strike="noStrike" spc="-1" dirty="0" smtClean="0">
                <a:latin typeface="+mn-lt"/>
              </a:rPr>
              <a:t>Most people don’t have the opportunity to isolate themselves from the world. People go to work, use public transportation, communicate with colleagues and friends.</a:t>
            </a:r>
          </a:p>
          <a:p>
            <a:pPr marL="216000" indent="-215280">
              <a:lnSpc>
                <a:spcPct val="100000"/>
              </a:lnSpc>
            </a:pPr>
            <a:endParaRPr lang="en-US" sz="1000" b="0" strike="noStrike" spc="-1" dirty="0" smtClean="0">
              <a:latin typeface="+mn-lt"/>
            </a:endParaRPr>
          </a:p>
          <a:p>
            <a:pPr marL="216000" indent="-215280">
              <a:lnSpc>
                <a:spcPct val="100000"/>
              </a:lnSpc>
            </a:pPr>
            <a:r>
              <a:rPr lang="en-US" sz="1000" b="0" strike="noStrike" spc="-1" dirty="0" smtClean="0">
                <a:latin typeface="+mn-lt"/>
              </a:rPr>
              <a:t>Some people wear facemasks, but it’s hard to </a:t>
            </a:r>
            <a:r>
              <a:rPr lang="en-US" sz="1000" b="0" strike="noStrike" spc="-1" dirty="0" smtClean="0">
                <a:latin typeface="Arial"/>
              </a:rPr>
              <a:t>go to a business meeting or on a date wearing one.</a:t>
            </a:r>
            <a:endParaRPr lang="ru-RU" sz="1000" b="0" strike="noStrike" spc="-1" dirty="0">
              <a:latin typeface="Arial"/>
            </a:endParaRPr>
          </a:p>
          <a:p>
            <a:pPr marL="216000" indent="-215280">
              <a:lnSpc>
                <a:spcPct val="100000"/>
              </a:lnSpc>
            </a:pPr>
            <a:endParaRPr lang="ru-RU" sz="1000" b="0" strike="noStrike" spc="-1" dirty="0">
              <a:latin typeface="Arial"/>
            </a:endParaRPr>
          </a:p>
          <a:p>
            <a:pPr marL="216000" indent="-215280">
              <a:lnSpc>
                <a:spcPct val="100000"/>
              </a:lnSpc>
            </a:pPr>
            <a:endParaRPr lang="ru-RU" sz="1000" b="0" strike="noStrike" spc="-1" dirty="0">
              <a:latin typeface="Arial"/>
            </a:endParaRPr>
          </a:p>
          <a:p>
            <a:pPr marL="216000" indent="-215280">
              <a:lnSpc>
                <a:spcPct val="100000"/>
              </a:lnSpc>
            </a:pPr>
            <a:r>
              <a:rPr lang="en-US" sz="1000" b="0" strike="noStrike" spc="-1" dirty="0" smtClean="0">
                <a:latin typeface="+mn-lt"/>
              </a:rPr>
              <a:t>The best solution to the problem is to boost the immune system to help the body protect itself.</a:t>
            </a:r>
            <a:endParaRPr lang="ru-RU" sz="1000" b="0" strike="noStrike" spc="-1" dirty="0">
              <a:latin typeface="Arial"/>
            </a:endParaRPr>
          </a:p>
        </p:txBody>
      </p:sp>
    </p:spTree>
    <p:extLst>
      <p:ext uri="{BB962C8B-B14F-4D97-AF65-F5344CB8AC3E}">
        <p14:creationId xmlns:p14="http://schemas.microsoft.com/office/powerpoint/2010/main" val="71803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noRot="1" noChangeAspect="1"/>
          </p:cNvSpPr>
          <p:nvPr>
            <p:ph type="sldImg"/>
          </p:nvPr>
        </p:nvSpPr>
        <p:spPr>
          <a:xfrm>
            <a:off x="381000" y="685800"/>
            <a:ext cx="6096000" cy="3429000"/>
          </a:xfrm>
          <a:prstGeom prst="rect">
            <a:avLst/>
          </a:prstGeom>
        </p:spPr>
      </p:sp>
      <p:sp>
        <p:nvSpPr>
          <p:cNvPr id="175" name="PlaceHolder 2"/>
          <p:cNvSpPr>
            <a:spLocks noGrp="1"/>
          </p:cNvSpPr>
          <p:nvPr>
            <p:ph type="body"/>
          </p:nvPr>
        </p:nvSpPr>
        <p:spPr>
          <a:xfrm>
            <a:off x="914400" y="4343400"/>
            <a:ext cx="5028480" cy="4114080"/>
          </a:xfrm>
          <a:prstGeom prst="rect">
            <a:avLst/>
          </a:prstGeom>
        </p:spPr>
        <p:txBody>
          <a:bodyPr lIns="90000" tIns="45000" rIns="90000" bIns="45000"/>
          <a:lstStyle/>
          <a:p>
            <a:pPr marL="216000" indent="-215280">
              <a:lnSpc>
                <a:spcPct val="100000"/>
              </a:lnSpc>
            </a:pPr>
            <a:r>
              <a:rPr lang="en-US" sz="2000" b="0" strike="noStrike" spc="-1" dirty="0" err="1" smtClean="0">
                <a:latin typeface="Arial"/>
              </a:rPr>
              <a:t>PrytoGuard</a:t>
            </a:r>
            <a:r>
              <a:rPr lang="en-US" sz="2000" b="0" strike="noStrike" spc="-1" baseline="0" dirty="0" smtClean="0">
                <a:latin typeface="Arial"/>
              </a:rPr>
              <a:t> </a:t>
            </a:r>
            <a:r>
              <a:rPr lang="en-US" sz="2000" b="0" strike="noStrike" spc="-1" baseline="0" dirty="0" smtClean="0">
                <a:latin typeface="+mn-lt"/>
              </a:rPr>
              <a:t>Pro is a product that helps to activate the immune system and improve antioxidant protection. </a:t>
            </a:r>
          </a:p>
          <a:p>
            <a:pPr marL="216000" indent="-215280">
              <a:lnSpc>
                <a:spcPct val="100000"/>
              </a:lnSpc>
            </a:pPr>
            <a:endParaRPr lang="en-US" sz="2000" b="0" strike="noStrike" spc="-1" baseline="0" dirty="0" smtClean="0">
              <a:latin typeface="+mn-lt"/>
            </a:endParaRPr>
          </a:p>
          <a:p>
            <a:pPr marL="216000" indent="-215280">
              <a:lnSpc>
                <a:spcPct val="100000"/>
              </a:lnSpc>
            </a:pPr>
            <a:r>
              <a:rPr lang="en-US" sz="2000" b="0" strike="noStrike" spc="-1" baseline="0" dirty="0" smtClean="0">
                <a:latin typeface="+mn-lt"/>
              </a:rPr>
              <a:t>A complex of beta-glucans, essential oils and plant extracts helps to increase the body's resistance to various infections and improve overall health.</a:t>
            </a:r>
            <a:endParaRPr lang="ru-RU" sz="2000" b="0" strike="noStrike" spc="-1" dirty="0">
              <a:latin typeface="Arial"/>
            </a:endParaRPr>
          </a:p>
        </p:txBody>
      </p:sp>
    </p:spTree>
    <p:extLst>
      <p:ext uri="{BB962C8B-B14F-4D97-AF65-F5344CB8AC3E}">
        <p14:creationId xmlns:p14="http://schemas.microsoft.com/office/powerpoint/2010/main" val="130467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smtClean="0"/>
              <a:t>A well-functioning immune system is crucial for staying</a:t>
            </a:r>
            <a:r>
              <a:rPr lang="en-US" baseline="0" dirty="0" smtClean="0"/>
              <a:t> healthy.</a:t>
            </a:r>
            <a:endParaRPr lang="en-US" dirty="0"/>
          </a:p>
        </p:txBody>
      </p:sp>
      <p:sp>
        <p:nvSpPr>
          <p:cNvPr id="4" name="Slide Number Placeholder 3"/>
          <p:cNvSpPr>
            <a:spLocks noGrp="1"/>
          </p:cNvSpPr>
          <p:nvPr>
            <p:ph type="sldNum" idx="10"/>
          </p:nvPr>
        </p:nvSpPr>
        <p:spPr/>
        <p:txBody>
          <a:bodyPr/>
          <a:lstStyle/>
          <a:p>
            <a:pPr algn="r"/>
            <a:fld id="{00440BB3-5519-4A4C-8BAC-9ADA59D641D3}" type="slidenum">
              <a:rPr lang="ru-RU" sz="1400" b="0" strike="noStrike" spc="-1" smtClean="0">
                <a:latin typeface="Times New Roman"/>
              </a:rPr>
              <a:t>5</a:t>
            </a:fld>
            <a:endParaRPr lang="ru-RU" sz="1400" b="0" strike="noStrike" spc="-1">
              <a:latin typeface="Times New Roman"/>
            </a:endParaRPr>
          </a:p>
        </p:txBody>
      </p:sp>
    </p:spTree>
    <p:extLst>
      <p:ext uri="{BB962C8B-B14F-4D97-AF65-F5344CB8AC3E}">
        <p14:creationId xmlns:p14="http://schemas.microsoft.com/office/powerpoint/2010/main" val="394372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noRot="1" noChangeAspect="1"/>
          </p:cNvSpPr>
          <p:nvPr>
            <p:ph type="sldImg"/>
          </p:nvPr>
        </p:nvSpPr>
        <p:spPr>
          <a:xfrm>
            <a:off x="217488" y="812800"/>
            <a:ext cx="7124700" cy="4008438"/>
          </a:xfrm>
          <a:prstGeom prst="rect">
            <a:avLst/>
          </a:prstGeom>
        </p:spPr>
      </p:sp>
      <p:sp>
        <p:nvSpPr>
          <p:cNvPr id="177" name="PlaceHolder 2"/>
          <p:cNvSpPr>
            <a:spLocks noGrp="1"/>
          </p:cNvSpPr>
          <p:nvPr>
            <p:ph type="body"/>
          </p:nvPr>
        </p:nvSpPr>
        <p:spPr>
          <a:xfrm>
            <a:off x="756000" y="5078520"/>
            <a:ext cx="6047280" cy="4810680"/>
          </a:xfrm>
          <a:prstGeom prst="rect">
            <a:avLst/>
          </a:prstGeom>
        </p:spPr>
        <p:txBody>
          <a:bodyPr lIns="0" tIns="0" rIns="0" bIns="0"/>
          <a:lstStyle/>
          <a:p>
            <a:pPr marL="216000" indent="-216000">
              <a:lnSpc>
                <a:spcPct val="100000"/>
              </a:lnSpc>
            </a:pPr>
            <a:r>
              <a:rPr lang="en-US" sz="2000" b="0" strike="noStrike" spc="-1" dirty="0" smtClean="0">
                <a:latin typeface="+mn-lt"/>
              </a:rPr>
              <a:t>Beta-</a:t>
            </a:r>
            <a:r>
              <a:rPr lang="en-US" sz="2000" b="0" strike="noStrike" spc="-1" dirty="0" err="1" smtClean="0">
                <a:latin typeface="+mn-lt"/>
              </a:rPr>
              <a:t>glucans</a:t>
            </a:r>
            <a:r>
              <a:rPr lang="en-US" sz="2000" b="0" strike="noStrike" spc="-1" dirty="0" smtClean="0">
                <a:latin typeface="+mn-lt"/>
              </a:rPr>
              <a:t> (β-</a:t>
            </a:r>
            <a:r>
              <a:rPr lang="en-US" sz="2000" b="0" strike="noStrike" spc="-1" dirty="0" err="1" smtClean="0">
                <a:latin typeface="+mn-lt"/>
              </a:rPr>
              <a:t>glucans</a:t>
            </a:r>
            <a:r>
              <a:rPr lang="en-US" sz="2000" b="0" strike="noStrike" spc="-1" dirty="0" smtClean="0">
                <a:latin typeface="+mn-lt"/>
              </a:rPr>
              <a:t>) belong to a group of biologically active natural compounds, polysaccharides.</a:t>
            </a:r>
            <a:r>
              <a:rPr lang="en-US" sz="2000" b="0" strike="noStrike" spc="-1" baseline="0" dirty="0" smtClean="0">
                <a:latin typeface="+mn-lt"/>
              </a:rPr>
              <a:t> </a:t>
            </a:r>
            <a:endParaRPr lang="en-US" sz="2000" b="0" strike="noStrike" spc="-1" dirty="0" smtClean="0">
              <a:latin typeface="+mn-lt"/>
            </a:endParaRPr>
          </a:p>
          <a:p>
            <a:pPr marL="216000" indent="-216000">
              <a:lnSpc>
                <a:spcPct val="100000"/>
              </a:lnSpc>
            </a:pPr>
            <a:r>
              <a:rPr lang="en-US" sz="2000" b="0" strike="noStrike" spc="-1" dirty="0" smtClean="0">
                <a:latin typeface="+mn-lt"/>
              </a:rPr>
              <a:t>This component supports the immune system, has anti-inflammatory properties and increases the flexibility and strength of blood vessels.</a:t>
            </a:r>
          </a:p>
        </p:txBody>
      </p:sp>
      <p:sp>
        <p:nvSpPr>
          <p:cNvPr id="178" name="TextShape 3"/>
          <p:cNvSpPr txBox="1"/>
          <p:nvPr/>
        </p:nvSpPr>
        <p:spPr>
          <a:xfrm>
            <a:off x="4278960" y="10157400"/>
            <a:ext cx="3280320" cy="533880"/>
          </a:xfrm>
          <a:prstGeom prst="rect">
            <a:avLst/>
          </a:prstGeom>
          <a:noFill/>
          <a:ln>
            <a:noFill/>
          </a:ln>
        </p:spPr>
        <p:txBody>
          <a:bodyPr lIns="0" tIns="0" rIns="0" bIns="0" anchor="b"/>
          <a:lstStyle/>
          <a:p>
            <a:pPr algn="r">
              <a:lnSpc>
                <a:spcPct val="100000"/>
              </a:lnSpc>
            </a:pPr>
            <a:fld id="{74CD9BAE-4203-468B-B9CD-4A4DEADA9895}" type="slidenum">
              <a:rPr lang="ru-RU" sz="1400" b="0" strike="noStrike" spc="-1">
                <a:solidFill>
                  <a:srgbClr val="000000"/>
                </a:solidFill>
                <a:latin typeface="Times New Roman"/>
                <a:ea typeface="+mn-ea"/>
              </a:rPr>
              <a:t>6</a:t>
            </a:fld>
            <a:endParaRPr lang="ru-RU" sz="1400" b="0" strike="noStrike" spc="-1">
              <a:latin typeface="Times New Roman"/>
            </a:endParaRPr>
          </a:p>
        </p:txBody>
      </p:sp>
    </p:spTree>
    <p:extLst>
      <p:ext uri="{BB962C8B-B14F-4D97-AF65-F5344CB8AC3E}">
        <p14:creationId xmlns:p14="http://schemas.microsoft.com/office/powerpoint/2010/main" val="258142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noRot="1" noChangeAspect="1"/>
          </p:cNvSpPr>
          <p:nvPr>
            <p:ph type="sldImg"/>
          </p:nvPr>
        </p:nvSpPr>
        <p:spPr>
          <a:xfrm>
            <a:off x="217488" y="812800"/>
            <a:ext cx="7124700" cy="4008438"/>
          </a:xfrm>
          <a:prstGeom prst="rect">
            <a:avLst/>
          </a:prstGeom>
        </p:spPr>
      </p:sp>
      <p:sp>
        <p:nvSpPr>
          <p:cNvPr id="180" name="PlaceHolder 2"/>
          <p:cNvSpPr>
            <a:spLocks noGrp="1"/>
          </p:cNvSpPr>
          <p:nvPr>
            <p:ph type="body"/>
          </p:nvPr>
        </p:nvSpPr>
        <p:spPr>
          <a:xfrm>
            <a:off x="756000" y="5078520"/>
            <a:ext cx="6047280" cy="4810680"/>
          </a:xfrm>
          <a:prstGeom prst="rect">
            <a:avLst/>
          </a:prstGeom>
        </p:spPr>
        <p:txBody>
          <a:bodyPr lIns="0" tIns="0" rIns="0" bIns="0"/>
          <a:lstStyle/>
          <a:p>
            <a:pPr marL="216000" indent="-216000">
              <a:lnSpc>
                <a:spcPct val="100000"/>
              </a:lnSpc>
            </a:pPr>
            <a:r>
              <a:rPr lang="en-US" sz="2000" b="1" spc="-1" dirty="0" smtClean="0">
                <a:solidFill>
                  <a:srgbClr val="4A8F31"/>
                </a:solidFill>
                <a:latin typeface="Calibri"/>
                <a:ea typeface="Calibri"/>
              </a:rPr>
              <a:t>Beta-</a:t>
            </a:r>
            <a:r>
              <a:rPr lang="en-US" sz="2000" b="1" spc="-1" dirty="0" err="1" smtClean="0">
                <a:solidFill>
                  <a:srgbClr val="4A8F31"/>
                </a:solidFill>
                <a:latin typeface="Calibri"/>
                <a:ea typeface="Calibri"/>
              </a:rPr>
              <a:t>glucans</a:t>
            </a:r>
            <a:r>
              <a:rPr lang="ru-RU" sz="2000" b="1" strike="noStrike" spc="-1" dirty="0" smtClean="0">
                <a:solidFill>
                  <a:srgbClr val="4A8F31"/>
                </a:solidFill>
                <a:latin typeface="Calibri"/>
                <a:ea typeface="Calibri"/>
              </a:rPr>
              <a:t> </a:t>
            </a:r>
            <a:r>
              <a:rPr lang="en-US" sz="2000" b="1" strike="noStrike" spc="-1" dirty="0" smtClean="0">
                <a:solidFill>
                  <a:srgbClr val="4A8F31"/>
                </a:solidFill>
                <a:latin typeface="Calibri"/>
                <a:ea typeface="Calibri"/>
              </a:rPr>
              <a:t> </a:t>
            </a:r>
            <a:r>
              <a:rPr lang="en-US" sz="2000" b="0" strike="noStrike" spc="-1" dirty="0" smtClean="0">
                <a:solidFill>
                  <a:srgbClr val="4A8F31"/>
                </a:solidFill>
                <a:latin typeface="Calibri"/>
                <a:ea typeface="Calibri"/>
              </a:rPr>
              <a:t>are </a:t>
            </a:r>
            <a:r>
              <a:rPr lang="en-US" sz="2000" b="0" strike="noStrike" spc="-1" baseline="0" dirty="0" smtClean="0">
                <a:solidFill>
                  <a:srgbClr val="4A8F31"/>
                </a:solidFill>
                <a:latin typeface="Calibri"/>
                <a:ea typeface="Calibri"/>
              </a:rPr>
              <a:t>the main component of the product.</a:t>
            </a:r>
          </a:p>
          <a:p>
            <a:pPr marL="216000" indent="-216000">
              <a:lnSpc>
                <a:spcPct val="100000"/>
              </a:lnSpc>
            </a:pPr>
            <a:endParaRPr lang="en-US" sz="2000" b="0" strike="noStrike" spc="-1" baseline="0" dirty="0" smtClean="0">
              <a:solidFill>
                <a:srgbClr val="4A8F31"/>
              </a:solidFill>
              <a:latin typeface="Calibri"/>
              <a:ea typeface="Calibri"/>
            </a:endParaRPr>
          </a:p>
          <a:p>
            <a:pPr marL="216000" indent="-216000">
              <a:lnSpc>
                <a:spcPct val="100000"/>
              </a:lnSpc>
            </a:pPr>
            <a:r>
              <a:rPr lang="en-US" sz="2000" b="0" strike="noStrike" spc="-1" dirty="0" smtClean="0">
                <a:latin typeface="+mn-lt"/>
              </a:rPr>
              <a:t>When it comes to naturally boosting the immune system by optimizing its response to infections, beta glucans are crucial weapons in the fight to stay healthy.  </a:t>
            </a:r>
          </a:p>
          <a:p>
            <a:pPr marL="216000" indent="-216000">
              <a:lnSpc>
                <a:spcPct val="100000"/>
              </a:lnSpc>
            </a:pPr>
            <a:endParaRPr lang="ru-RU" sz="2000" b="0" strike="noStrike" spc="-1" dirty="0">
              <a:latin typeface="Arial"/>
            </a:endParaRPr>
          </a:p>
          <a:p>
            <a:pPr marL="216000" indent="-216000">
              <a:lnSpc>
                <a:spcPct val="100000"/>
              </a:lnSpc>
            </a:pPr>
            <a:r>
              <a:rPr lang="en-US" sz="2000" b="0" strike="noStrike" spc="-1" dirty="0" smtClean="0">
                <a:latin typeface="+mn-lt"/>
              </a:rPr>
              <a:t>In a study from Medicine and Science in Sports and Exercise, for instance, tests on mice revealed that beta-glucan may offset the negative effects of exercise-induced stress and increase the immune system's defense against upper</a:t>
            </a:r>
            <a:r>
              <a:rPr lang="en-US" sz="2000" b="0" strike="noStrike" spc="-1" baseline="0" dirty="0" smtClean="0">
                <a:latin typeface="+mn-lt"/>
              </a:rPr>
              <a:t> </a:t>
            </a:r>
            <a:r>
              <a:rPr lang="en-US" sz="2000" b="0" strike="noStrike" spc="-1" dirty="0" smtClean="0">
                <a:latin typeface="+mn-lt"/>
              </a:rPr>
              <a:t>respiratory tract infections.**</a:t>
            </a:r>
          </a:p>
          <a:p>
            <a:pPr marL="216000" indent="-216000">
              <a:lnSpc>
                <a:spcPct val="100000"/>
              </a:lnSpc>
            </a:pPr>
            <a:endParaRPr lang="ru-RU" sz="2000" b="0" strike="noStrike" spc="-1" dirty="0">
              <a:latin typeface="Arial"/>
            </a:endParaRPr>
          </a:p>
          <a:p>
            <a:pPr marL="216000" indent="-216000">
              <a:lnSpc>
                <a:spcPct val="100000"/>
              </a:lnSpc>
            </a:pPr>
            <a:r>
              <a:rPr lang="en-US" sz="2000" b="0" strike="noStrike" spc="-1" dirty="0" smtClean="0">
                <a:latin typeface="+mn-lt"/>
              </a:rPr>
              <a:t>Beta-glucan is a substance found naturally in several foods, including oats, barley, and certain mushrooms. </a:t>
            </a:r>
          </a:p>
          <a:p>
            <a:pPr marL="216000" indent="-216000">
              <a:lnSpc>
                <a:spcPct val="100000"/>
              </a:lnSpc>
            </a:pPr>
            <a:endParaRPr lang="en-US" sz="2000" b="0" strike="noStrike" spc="-1" dirty="0" smtClean="0">
              <a:latin typeface="+mn-lt"/>
            </a:endParaRPr>
          </a:p>
          <a:p>
            <a:pPr marL="216000" indent="-216000">
              <a:lnSpc>
                <a:spcPct val="100000"/>
              </a:lnSpc>
            </a:pPr>
            <a:endParaRPr lang="en-US" sz="2000" b="0" strike="noStrike" spc="-1" dirty="0" smtClean="0">
              <a:latin typeface="+mn-lt"/>
            </a:endParaRPr>
          </a:p>
          <a:p>
            <a:pPr marL="216000" indent="-216000">
              <a:lnSpc>
                <a:spcPct val="100000"/>
              </a:lnSpc>
            </a:pPr>
            <a:r>
              <a:rPr lang="en-US" sz="2000" b="0" strike="noStrike" spc="-1" dirty="0" smtClean="0">
                <a:latin typeface="+mn-lt"/>
              </a:rPr>
              <a:t>* Beta Glucan Research:</a:t>
            </a:r>
            <a:r>
              <a:rPr lang="en-US" sz="2000" b="0" strike="noStrike" spc="-1" baseline="0" dirty="0" smtClean="0">
                <a:latin typeface="+mn-lt"/>
              </a:rPr>
              <a:t> </a:t>
            </a:r>
            <a:r>
              <a:rPr lang="en-US" sz="2000" b="0" strike="noStrike" spc="-1" dirty="0" smtClean="0">
                <a:latin typeface="+mn-lt"/>
              </a:rPr>
              <a:t>https://www.betaglucan.org/</a:t>
            </a:r>
          </a:p>
          <a:p>
            <a:pPr marL="216000" indent="-216000">
              <a:lnSpc>
                <a:spcPct val="100000"/>
              </a:lnSpc>
            </a:pPr>
            <a:endParaRPr lang="en-US" sz="2000" b="0" strike="noStrike" spc="-1" dirty="0" smtClean="0">
              <a:latin typeface="+mn-lt"/>
            </a:endParaRPr>
          </a:p>
          <a:p>
            <a:pPr marL="216000" indent="-216000">
              <a:lnSpc>
                <a:spcPct val="100000"/>
              </a:lnSpc>
            </a:pPr>
            <a:r>
              <a:rPr lang="en-US" sz="2000" b="0" strike="noStrike" spc="-1" dirty="0" smtClean="0">
                <a:latin typeface="+mn-lt"/>
              </a:rPr>
              <a:t>**Exercise Immunology by </a:t>
            </a:r>
            <a:r>
              <a:rPr lang="en-US" sz="2000" b="0" strike="noStrike" spc="-1" dirty="0" err="1" smtClean="0">
                <a:latin typeface="+mn-lt"/>
              </a:rPr>
              <a:t>M.Gleeson</a:t>
            </a:r>
            <a:r>
              <a:rPr lang="en-US" sz="2000" b="0" strike="noStrike" spc="-1" dirty="0" smtClean="0">
                <a:latin typeface="+mn-lt"/>
              </a:rPr>
              <a:t>, N. Bishop and N.</a:t>
            </a:r>
            <a:r>
              <a:rPr lang="en-US" sz="2000" b="0" strike="noStrike" spc="-1" baseline="0" dirty="0" smtClean="0">
                <a:latin typeface="+mn-lt"/>
              </a:rPr>
              <a:t> Walsh</a:t>
            </a:r>
            <a:endParaRPr lang="ru-RU" sz="2000" b="0" strike="noStrike" spc="-1" dirty="0">
              <a:latin typeface="Arial"/>
            </a:endParaRPr>
          </a:p>
        </p:txBody>
      </p:sp>
      <p:sp>
        <p:nvSpPr>
          <p:cNvPr id="181" name="TextShape 3"/>
          <p:cNvSpPr txBox="1"/>
          <p:nvPr/>
        </p:nvSpPr>
        <p:spPr>
          <a:xfrm>
            <a:off x="4278960" y="10157400"/>
            <a:ext cx="3280320" cy="533880"/>
          </a:xfrm>
          <a:prstGeom prst="rect">
            <a:avLst/>
          </a:prstGeom>
          <a:noFill/>
          <a:ln>
            <a:noFill/>
          </a:ln>
        </p:spPr>
        <p:txBody>
          <a:bodyPr lIns="0" tIns="0" rIns="0" bIns="0" anchor="b"/>
          <a:lstStyle/>
          <a:p>
            <a:pPr algn="r">
              <a:lnSpc>
                <a:spcPct val="100000"/>
              </a:lnSpc>
            </a:pPr>
            <a:fld id="{446B9577-5400-45A9-AA4F-2E197EE42967}" type="slidenum">
              <a:rPr lang="ru-RU" sz="1400" b="0" strike="noStrike" spc="-1">
                <a:solidFill>
                  <a:srgbClr val="000000"/>
                </a:solidFill>
                <a:latin typeface="Times New Roman"/>
                <a:ea typeface="+mn-ea"/>
              </a:rPr>
              <a:t>7</a:t>
            </a:fld>
            <a:endParaRPr lang="ru-RU" sz="1400" b="0" strike="noStrike" spc="-1">
              <a:latin typeface="Times New Roman"/>
            </a:endParaRPr>
          </a:p>
        </p:txBody>
      </p:sp>
    </p:spTree>
    <p:extLst>
      <p:ext uri="{BB962C8B-B14F-4D97-AF65-F5344CB8AC3E}">
        <p14:creationId xmlns:p14="http://schemas.microsoft.com/office/powerpoint/2010/main" val="41592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noRot="1" noChangeAspect="1"/>
          </p:cNvSpPr>
          <p:nvPr>
            <p:ph type="sldImg"/>
          </p:nvPr>
        </p:nvSpPr>
        <p:spPr>
          <a:xfrm>
            <a:off x="217488" y="812800"/>
            <a:ext cx="7124700" cy="4008438"/>
          </a:xfrm>
          <a:prstGeom prst="rect">
            <a:avLst/>
          </a:prstGeom>
        </p:spPr>
      </p:sp>
      <p:sp>
        <p:nvSpPr>
          <p:cNvPr id="183" name="PlaceHolder 2"/>
          <p:cNvSpPr>
            <a:spLocks noGrp="1"/>
          </p:cNvSpPr>
          <p:nvPr>
            <p:ph type="body"/>
          </p:nvPr>
        </p:nvSpPr>
        <p:spPr>
          <a:xfrm>
            <a:off x="756000" y="5078520"/>
            <a:ext cx="6047280" cy="481068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Oregano and thyme essential oils contain certain compounds that have antibacterial properties.</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People have traditionally used them for respiratory health, and they have become popular alternative remedies for cold and flu symptoms.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Essential oils help to soothe the throat.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These components are rich in antioxidants, which are compounds that help to fight damage from harmful free radicals in the body and reduce inflammation.</a:t>
            </a:r>
            <a:endParaRPr lang="en-US" sz="2000" b="0" strike="noStrike" spc="-1" dirty="0" smtClean="0">
              <a:latin typeface="Arial"/>
            </a:endParaRPr>
          </a:p>
          <a:p>
            <a:pPr marL="216000" indent="-216000">
              <a:lnSpc>
                <a:spcPct val="100000"/>
              </a:lnSpc>
            </a:pPr>
            <a:endParaRPr lang="ru-RU" sz="2000" b="0" strike="noStrike" spc="-1" dirty="0">
              <a:latin typeface="Arial"/>
            </a:endParaRPr>
          </a:p>
          <a:p>
            <a:pPr marL="216000" indent="-216000">
              <a:lnSpc>
                <a:spcPct val="100000"/>
              </a:lnSpc>
            </a:pPr>
            <a:r>
              <a:rPr lang="en-US" sz="2000" b="0" strike="noStrike" spc="-1" dirty="0" smtClean="0">
                <a:latin typeface="+mn-lt"/>
              </a:rPr>
              <a:t>Adding a few drops of these </a:t>
            </a:r>
            <a:r>
              <a:rPr lang="en-US" sz="2000" b="0" strike="noStrike" spc="-1" baseline="0" dirty="0" smtClean="0">
                <a:latin typeface="+mn-lt"/>
              </a:rPr>
              <a:t>essential oils</a:t>
            </a:r>
            <a:r>
              <a:rPr lang="en-US" sz="2000" b="0" strike="noStrike" spc="-1" dirty="0" smtClean="0">
                <a:latin typeface="+mn-lt"/>
              </a:rPr>
              <a:t> to a humidifier can help your respiratory tissues fight off cold and flu more effectively.</a:t>
            </a:r>
            <a:endParaRPr lang="ru-RU" sz="2000" b="0" strike="noStrike" spc="-1" dirty="0">
              <a:latin typeface="Arial"/>
            </a:endParaRPr>
          </a:p>
        </p:txBody>
      </p:sp>
      <p:sp>
        <p:nvSpPr>
          <p:cNvPr id="184" name="TextShape 3"/>
          <p:cNvSpPr txBox="1"/>
          <p:nvPr/>
        </p:nvSpPr>
        <p:spPr>
          <a:xfrm>
            <a:off x="4278960" y="10157400"/>
            <a:ext cx="3280320" cy="533880"/>
          </a:xfrm>
          <a:prstGeom prst="rect">
            <a:avLst/>
          </a:prstGeom>
          <a:noFill/>
          <a:ln>
            <a:noFill/>
          </a:ln>
        </p:spPr>
        <p:txBody>
          <a:bodyPr lIns="0" tIns="0" rIns="0" bIns="0" anchor="b"/>
          <a:lstStyle/>
          <a:p>
            <a:pPr algn="r">
              <a:lnSpc>
                <a:spcPct val="100000"/>
              </a:lnSpc>
            </a:pPr>
            <a:fld id="{1F50C7D8-C59D-4096-A669-E788D350F82F}" type="slidenum">
              <a:rPr lang="ru-RU" sz="1400" b="0" strike="noStrike" spc="-1">
                <a:solidFill>
                  <a:srgbClr val="000000"/>
                </a:solidFill>
                <a:latin typeface="Times New Roman"/>
                <a:ea typeface="+mn-ea"/>
              </a:rPr>
              <a:t>8</a:t>
            </a:fld>
            <a:endParaRPr lang="ru-RU" sz="1400" b="0" strike="noStrike" spc="-1">
              <a:latin typeface="Times New Roman"/>
            </a:endParaRPr>
          </a:p>
        </p:txBody>
      </p:sp>
    </p:spTree>
    <p:extLst>
      <p:ext uri="{BB962C8B-B14F-4D97-AF65-F5344CB8AC3E}">
        <p14:creationId xmlns:p14="http://schemas.microsoft.com/office/powerpoint/2010/main" val="260990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noRot="1" noChangeAspect="1"/>
          </p:cNvSpPr>
          <p:nvPr>
            <p:ph type="sldImg"/>
          </p:nvPr>
        </p:nvSpPr>
        <p:spPr>
          <a:xfrm>
            <a:off x="217488" y="812800"/>
            <a:ext cx="7124700" cy="4008438"/>
          </a:xfrm>
          <a:prstGeom prst="rect">
            <a:avLst/>
          </a:prstGeom>
        </p:spPr>
      </p:sp>
      <p:sp>
        <p:nvSpPr>
          <p:cNvPr id="186" name="PlaceHolder 2"/>
          <p:cNvSpPr>
            <a:spLocks noGrp="1"/>
          </p:cNvSpPr>
          <p:nvPr>
            <p:ph type="body"/>
          </p:nvPr>
        </p:nvSpPr>
        <p:spPr>
          <a:xfrm>
            <a:off x="756000" y="5078520"/>
            <a:ext cx="6047280" cy="4810680"/>
          </a:xfrm>
          <a:prstGeom prst="rect">
            <a:avLst/>
          </a:prstGeom>
        </p:spPr>
        <p:txBody>
          <a:bodyPr lIns="0" tIns="0" rIns="0" bIns="0"/>
          <a:lstStyle/>
          <a:p>
            <a:pPr>
              <a:lnSpc>
                <a:spcPct val="100000"/>
              </a:lnSpc>
            </a:pPr>
            <a:r>
              <a:rPr lang="en-US" sz="1200" b="0" strike="noStrike" spc="-1" dirty="0" smtClean="0">
                <a:solidFill>
                  <a:srgbClr val="000000"/>
                </a:solidFill>
                <a:latin typeface="+mn-lt"/>
                <a:ea typeface="+mn-ea"/>
              </a:rPr>
              <a:t>Sage leaves extract is rich in flavonoids, polyphenols and terpenes, which help to boost immunity. </a:t>
            </a:r>
          </a:p>
          <a:p>
            <a:pPr>
              <a:lnSpc>
                <a:spcPct val="100000"/>
              </a:lnSpc>
            </a:pPr>
            <a:r>
              <a:rPr lang="en-US" sz="1200" b="0" strike="noStrike" spc="-1" dirty="0" smtClean="0">
                <a:solidFill>
                  <a:srgbClr val="000000"/>
                </a:solidFill>
                <a:latin typeface="+mn-lt"/>
                <a:ea typeface="+mn-ea"/>
              </a:rPr>
              <a:t>Sage can help protect the body's cells from damage caused by free radicals due to its high antioxidant capacity.</a:t>
            </a:r>
          </a:p>
          <a:p>
            <a:pPr>
              <a:lnSpc>
                <a:spcPct val="100000"/>
              </a:lnSpc>
            </a:pPr>
            <a:endParaRPr lang="en-US" sz="1200" b="0" strike="noStrike" spc="-1" dirty="0" smtClean="0">
              <a:solidFill>
                <a:srgbClr val="000000"/>
              </a:solidFill>
              <a:latin typeface="+mn-lt"/>
              <a:ea typeface="+mn-ea"/>
            </a:endParaRPr>
          </a:p>
          <a:p>
            <a:pPr>
              <a:lnSpc>
                <a:spcPct val="100000"/>
              </a:lnSpc>
            </a:pPr>
            <a:r>
              <a:rPr lang="en-US" sz="1200" b="0" strike="noStrike" spc="-1" dirty="0" smtClean="0">
                <a:solidFill>
                  <a:srgbClr val="000000"/>
                </a:solidFill>
                <a:latin typeface="+mn-lt"/>
                <a:ea typeface="+mn-ea"/>
              </a:rPr>
              <a:t>For a long time, sage (Salvia) species have been used in traditional medicine for the relief of pain, protecting the body against oxidative stress, free radical damage, inflammation, bacterial and virus infections, etc.</a:t>
            </a:r>
          </a:p>
          <a:p>
            <a:pPr>
              <a:lnSpc>
                <a:spcPct val="100000"/>
              </a:lnSpc>
            </a:pPr>
            <a:endParaRPr lang="ru-RU" sz="1200" b="0" strike="noStrike" spc="-1" dirty="0">
              <a:latin typeface="Arial"/>
            </a:endParaRPr>
          </a:p>
          <a:p>
            <a:pPr>
              <a:lnSpc>
                <a:spcPct val="100000"/>
              </a:lnSpc>
            </a:pPr>
            <a:r>
              <a:rPr lang="en-US" sz="1200" b="0" strike="noStrike" spc="-1" dirty="0" smtClean="0">
                <a:solidFill>
                  <a:srgbClr val="000000"/>
                </a:solidFill>
                <a:latin typeface="+mn-lt"/>
                <a:ea typeface="+mn-ea"/>
              </a:rPr>
              <a:t>Sage contains thujone, a potent antiseptic and antibiotic, which fights against common viruses, bacteria and fungi to assist your body’s immune system and help you recover faster.</a:t>
            </a:r>
          </a:p>
          <a:p>
            <a:pPr>
              <a:lnSpc>
                <a:spcPct val="100000"/>
              </a:lnSpc>
            </a:pPr>
            <a:endParaRPr lang="ru-RU" sz="1200" b="0" strike="noStrike" spc="-1" dirty="0">
              <a:latin typeface="Arial"/>
            </a:endParaRPr>
          </a:p>
          <a:p>
            <a:pPr>
              <a:lnSpc>
                <a:spcPct val="100000"/>
              </a:lnSpc>
            </a:pPr>
            <a:r>
              <a:rPr lang="en-US" sz="1200" b="0" strike="noStrike" spc="-1" dirty="0" smtClean="0">
                <a:solidFill>
                  <a:srgbClr val="000000"/>
                </a:solidFill>
                <a:latin typeface="+mn-lt"/>
                <a:ea typeface="+mn-ea"/>
              </a:rPr>
              <a:t>Sage extract is found in many popular lozenges and cough syrups.</a:t>
            </a:r>
            <a:endParaRPr lang="ru-RU" sz="1200" b="0" strike="noStrike" spc="-1" dirty="0">
              <a:latin typeface="Arial"/>
            </a:endParaRPr>
          </a:p>
          <a:p>
            <a:pPr>
              <a:lnSpc>
                <a:spcPct val="100000"/>
              </a:lnSpc>
            </a:pPr>
            <a:endParaRPr lang="ru-RU" sz="1200" b="0" strike="noStrike" spc="-1" dirty="0">
              <a:latin typeface="Arial"/>
            </a:endParaRPr>
          </a:p>
          <a:p>
            <a:pPr>
              <a:lnSpc>
                <a:spcPct val="100000"/>
              </a:lnSpc>
            </a:pPr>
            <a:endParaRPr lang="ru-RU" sz="1200" b="0" strike="noStrike" spc="-1" dirty="0">
              <a:latin typeface="Arial"/>
            </a:endParaRPr>
          </a:p>
          <a:p>
            <a:pPr marL="216000" indent="-216000">
              <a:lnSpc>
                <a:spcPct val="100000"/>
              </a:lnSpc>
            </a:pPr>
            <a:r>
              <a:rPr dirty="0"/>
              <a:t/>
            </a:r>
            <a:br>
              <a:rPr dirty="0"/>
            </a:br>
            <a:r>
              <a:rPr lang="ru-RU" sz="2000" b="0" strike="noStrike" spc="-1" dirty="0">
                <a:solidFill>
                  <a:srgbClr val="000000"/>
                </a:solidFill>
                <a:latin typeface="+mn-lt"/>
                <a:ea typeface="+mn-ea"/>
              </a:rPr>
              <a:t> </a:t>
            </a:r>
            <a:r>
              <a:rPr dirty="0"/>
              <a:t/>
            </a:r>
            <a:br>
              <a:rPr dirty="0"/>
            </a:br>
            <a:r>
              <a:rPr lang="ru-RU" sz="1200" b="0" strike="noStrike" spc="-1" dirty="0">
                <a:solidFill>
                  <a:srgbClr val="000000"/>
                </a:solidFill>
                <a:latin typeface="Arial"/>
                <a:ea typeface="+mn-ea"/>
              </a:rPr>
              <a:t> </a:t>
            </a:r>
            <a:r>
              <a:rPr dirty="0"/>
              <a:t/>
            </a:r>
            <a:br>
              <a:rPr dirty="0"/>
            </a:br>
            <a:endParaRPr lang="ru-RU" sz="1200" b="0" strike="noStrike" spc="-1" dirty="0">
              <a:latin typeface="Arial"/>
            </a:endParaRPr>
          </a:p>
        </p:txBody>
      </p:sp>
      <p:sp>
        <p:nvSpPr>
          <p:cNvPr id="187" name="TextShape 3"/>
          <p:cNvSpPr txBox="1"/>
          <p:nvPr/>
        </p:nvSpPr>
        <p:spPr>
          <a:xfrm>
            <a:off x="4278960" y="10157400"/>
            <a:ext cx="3280320" cy="533880"/>
          </a:xfrm>
          <a:prstGeom prst="rect">
            <a:avLst/>
          </a:prstGeom>
          <a:noFill/>
          <a:ln>
            <a:noFill/>
          </a:ln>
        </p:spPr>
        <p:txBody>
          <a:bodyPr lIns="0" tIns="0" rIns="0" bIns="0" anchor="b"/>
          <a:lstStyle/>
          <a:p>
            <a:pPr algn="r">
              <a:lnSpc>
                <a:spcPct val="100000"/>
              </a:lnSpc>
            </a:pPr>
            <a:fld id="{B25E4975-7EFE-4A4D-AD81-40B9BE1E5B65}" type="slidenum">
              <a:rPr lang="ru-RU" sz="1400" b="0" strike="noStrike" spc="-1">
                <a:solidFill>
                  <a:srgbClr val="000000"/>
                </a:solidFill>
                <a:latin typeface="Times New Roman"/>
                <a:ea typeface="+mn-ea"/>
              </a:rPr>
              <a:t>9</a:t>
            </a:fld>
            <a:endParaRPr lang="ru-RU" sz="1400" b="0" strike="noStrike" spc="-1">
              <a:latin typeface="Times New Roman"/>
            </a:endParaRPr>
          </a:p>
        </p:txBody>
      </p:sp>
    </p:spTree>
    <p:extLst>
      <p:ext uri="{BB962C8B-B14F-4D97-AF65-F5344CB8AC3E}">
        <p14:creationId xmlns:p14="http://schemas.microsoft.com/office/powerpoint/2010/main" val="130165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37" name="PlaceHolder 2"/>
          <p:cNvSpPr>
            <a:spLocks noGrp="1"/>
          </p:cNvSpPr>
          <p:nvPr>
            <p:ph type="body"/>
          </p:nvPr>
        </p:nvSpPr>
        <p:spPr>
          <a:xfrm>
            <a:off x="457200" y="1203480"/>
            <a:ext cx="822888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8" name="PlaceHolder 3"/>
          <p:cNvSpPr>
            <a:spLocks noGrp="1"/>
          </p:cNvSpPr>
          <p:nvPr>
            <p:ph type="body"/>
          </p:nvPr>
        </p:nvSpPr>
        <p:spPr>
          <a:xfrm>
            <a:off x="457200" y="2761200"/>
            <a:ext cx="8228880" cy="14223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40"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1"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2"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3" name="PlaceHolder 5"/>
          <p:cNvSpPr>
            <a:spLocks noGrp="1"/>
          </p:cNvSpPr>
          <p:nvPr>
            <p:ph type="body"/>
          </p:nvPr>
        </p:nvSpPr>
        <p:spPr>
          <a:xfrm>
            <a:off x="4673880" y="276120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45" name="PlaceHolder 2"/>
          <p:cNvSpPr>
            <a:spLocks noGrp="1"/>
          </p:cNvSpPr>
          <p:nvPr>
            <p:ph type="body"/>
          </p:nvPr>
        </p:nvSpPr>
        <p:spPr>
          <a:xfrm>
            <a:off x="457200" y="1203480"/>
            <a:ext cx="264960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6" name="PlaceHolder 3"/>
          <p:cNvSpPr>
            <a:spLocks noGrp="1"/>
          </p:cNvSpPr>
          <p:nvPr>
            <p:ph type="body"/>
          </p:nvPr>
        </p:nvSpPr>
        <p:spPr>
          <a:xfrm>
            <a:off x="3239640" y="1203480"/>
            <a:ext cx="264960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7" name="PlaceHolder 4"/>
          <p:cNvSpPr>
            <a:spLocks noGrp="1"/>
          </p:cNvSpPr>
          <p:nvPr>
            <p:ph type="body"/>
          </p:nvPr>
        </p:nvSpPr>
        <p:spPr>
          <a:xfrm>
            <a:off x="6022080" y="1203480"/>
            <a:ext cx="264960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8" name="PlaceHolder 5"/>
          <p:cNvSpPr>
            <a:spLocks noGrp="1"/>
          </p:cNvSpPr>
          <p:nvPr>
            <p:ph type="body"/>
          </p:nvPr>
        </p:nvSpPr>
        <p:spPr>
          <a:xfrm>
            <a:off x="457200" y="2761200"/>
            <a:ext cx="264960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49" name="PlaceHolder 6"/>
          <p:cNvSpPr>
            <a:spLocks noGrp="1"/>
          </p:cNvSpPr>
          <p:nvPr>
            <p:ph type="body"/>
          </p:nvPr>
        </p:nvSpPr>
        <p:spPr>
          <a:xfrm>
            <a:off x="3239640" y="2761200"/>
            <a:ext cx="264960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50" name="PlaceHolder 7"/>
          <p:cNvSpPr>
            <a:spLocks noGrp="1"/>
          </p:cNvSpPr>
          <p:nvPr>
            <p:ph type="body"/>
          </p:nvPr>
        </p:nvSpPr>
        <p:spPr>
          <a:xfrm>
            <a:off x="6022080" y="2761200"/>
            <a:ext cx="2649600" cy="14223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16" name="PlaceHolder 2"/>
          <p:cNvSpPr>
            <a:spLocks noGrp="1"/>
          </p:cNvSpPr>
          <p:nvPr>
            <p:ph type="subTitle"/>
          </p:nvPr>
        </p:nvSpPr>
        <p:spPr>
          <a:xfrm>
            <a:off x="457200" y="1203480"/>
            <a:ext cx="8228880" cy="2982600"/>
          </a:xfrm>
          <a:prstGeom prst="rect">
            <a:avLst/>
          </a:prstGeom>
        </p:spPr>
        <p:txBody>
          <a:bodyPr lIns="0" tIns="0" rIns="0" bIns="0" anchor="ctr"/>
          <a:lstStyle/>
          <a:p>
            <a:pPr algn="ct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18" name="PlaceHolder 2"/>
          <p:cNvSpPr>
            <a:spLocks noGrp="1"/>
          </p:cNvSpPr>
          <p:nvPr>
            <p:ph type="body"/>
          </p:nvPr>
        </p:nvSpPr>
        <p:spPr>
          <a:xfrm>
            <a:off x="457200" y="1203480"/>
            <a:ext cx="8228880" cy="298260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20"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1"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457200" y="205200"/>
            <a:ext cx="8228880" cy="3979440"/>
          </a:xfrm>
          <a:prstGeom prst="rect">
            <a:avLst/>
          </a:prstGeom>
        </p:spPr>
        <p:txBody>
          <a:bodyPr lIns="0" tIns="0" rIns="0" bIns="0" anchor="ctr"/>
          <a:lstStyle/>
          <a:p>
            <a:pPr algn="ct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25"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6" name="PlaceHolder 3"/>
          <p:cNvSpPr>
            <a:spLocks noGrp="1"/>
          </p:cNvSpPr>
          <p:nvPr>
            <p:ph type="body"/>
          </p:nvPr>
        </p:nvSpPr>
        <p:spPr>
          <a:xfrm>
            <a:off x="4673880" y="1203480"/>
            <a:ext cx="4015440" cy="298260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27" name="PlaceHolder 4"/>
          <p:cNvSpPr>
            <a:spLocks noGrp="1"/>
          </p:cNvSpPr>
          <p:nvPr>
            <p:ph type="body"/>
          </p:nvPr>
        </p:nvSpPr>
        <p:spPr>
          <a:xfrm>
            <a:off x="457200" y="276120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29" name="PlaceHolder 2"/>
          <p:cNvSpPr>
            <a:spLocks noGrp="1"/>
          </p:cNvSpPr>
          <p:nvPr>
            <p:ph type="body"/>
          </p:nvPr>
        </p:nvSpPr>
        <p:spPr>
          <a:xfrm>
            <a:off x="457200" y="1203480"/>
            <a:ext cx="4015440" cy="298260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0"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1" name="PlaceHolder 4"/>
          <p:cNvSpPr>
            <a:spLocks noGrp="1"/>
          </p:cNvSpPr>
          <p:nvPr>
            <p:ph type="body"/>
          </p:nvPr>
        </p:nvSpPr>
        <p:spPr>
          <a:xfrm>
            <a:off x="4673880" y="276120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8880" cy="858240"/>
          </a:xfrm>
          <a:prstGeom prst="rect">
            <a:avLst/>
          </a:prstGeom>
        </p:spPr>
        <p:txBody>
          <a:bodyPr lIns="0" tIns="0" rIns="0" bIns="0" anchor="ctr"/>
          <a:lstStyle/>
          <a:p>
            <a:endParaRPr lang="ru-RU" sz="1800" b="0" strike="noStrike" spc="-1">
              <a:solidFill>
                <a:srgbClr val="000000"/>
              </a:solidFill>
              <a:latin typeface="Arial"/>
            </a:endParaRPr>
          </a:p>
        </p:txBody>
      </p:sp>
      <p:sp>
        <p:nvSpPr>
          <p:cNvPr id="33" name="PlaceHolder 2"/>
          <p:cNvSpPr>
            <a:spLocks noGrp="1"/>
          </p:cNvSpPr>
          <p:nvPr>
            <p:ph type="body"/>
          </p:nvPr>
        </p:nvSpPr>
        <p:spPr>
          <a:xfrm>
            <a:off x="457200" y="120348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4" name="PlaceHolder 3"/>
          <p:cNvSpPr>
            <a:spLocks noGrp="1"/>
          </p:cNvSpPr>
          <p:nvPr>
            <p:ph type="body"/>
          </p:nvPr>
        </p:nvSpPr>
        <p:spPr>
          <a:xfrm>
            <a:off x="4673880" y="1203480"/>
            <a:ext cx="4015440" cy="1422360"/>
          </a:xfrm>
          <a:prstGeom prst="rect">
            <a:avLst/>
          </a:prstGeom>
        </p:spPr>
        <p:txBody>
          <a:bodyPr lIns="0" tIns="0" rIns="0" bIns="0">
            <a:normAutofit/>
          </a:bodyPr>
          <a:lstStyle/>
          <a:p>
            <a:endParaRPr lang="ru-RU" sz="2800" b="0" strike="noStrike" spc="-1">
              <a:solidFill>
                <a:srgbClr val="000000"/>
              </a:solidFill>
              <a:latin typeface="Arial"/>
            </a:endParaRPr>
          </a:p>
        </p:txBody>
      </p:sp>
      <p:sp>
        <p:nvSpPr>
          <p:cNvPr id="35" name="PlaceHolder 4"/>
          <p:cNvSpPr>
            <a:spLocks noGrp="1"/>
          </p:cNvSpPr>
          <p:nvPr>
            <p:ph type="body"/>
          </p:nvPr>
        </p:nvSpPr>
        <p:spPr>
          <a:xfrm>
            <a:off x="457200" y="2761200"/>
            <a:ext cx="8228880" cy="1422360"/>
          </a:xfrm>
          <a:prstGeom prst="rect">
            <a:avLst/>
          </a:prstGeom>
        </p:spPr>
        <p:txBody>
          <a:bodyPr lIns="0" tIns="0" rIns="0" bIns="0">
            <a:normAutofit/>
          </a:bodyPr>
          <a:lstStyle/>
          <a:p>
            <a:endParaRPr lang="ru-RU" sz="2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CustomShape 1"/>
          <p:cNvSpPr/>
          <p:nvPr/>
        </p:nvSpPr>
        <p:spPr>
          <a:xfrm>
            <a:off x="457200" y="4723920"/>
            <a:ext cx="2132640" cy="2728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ru-RU" sz="1200" b="0" strike="noStrike" spc="-1">
                <a:solidFill>
                  <a:srgbClr val="8B8B8B"/>
                </a:solidFill>
                <a:latin typeface="Calibri Light"/>
                <a:ea typeface="Calibri Light"/>
              </a:rPr>
              <a:t>www.coral-club.com</a:t>
            </a:r>
            <a:endParaRPr lang="ru-RU" sz="1200" b="0" strike="noStrike" spc="-1">
              <a:latin typeface="Arial"/>
            </a:endParaRPr>
          </a:p>
        </p:txBody>
      </p:sp>
      <p:grpSp>
        <p:nvGrpSpPr>
          <p:cNvPr id="16" name="Group 2"/>
          <p:cNvGrpSpPr/>
          <p:nvPr/>
        </p:nvGrpSpPr>
        <p:grpSpPr>
          <a:xfrm>
            <a:off x="4257720" y="4720320"/>
            <a:ext cx="627480" cy="279720"/>
            <a:chOff x="4257720" y="4720320"/>
            <a:chExt cx="627480" cy="279720"/>
          </a:xfrm>
        </p:grpSpPr>
        <p:sp>
          <p:nvSpPr>
            <p:cNvPr id="2" name="CustomShape 3"/>
            <p:cNvSpPr/>
            <p:nvPr/>
          </p:nvSpPr>
          <p:spPr>
            <a:xfrm>
              <a:off x="4257720" y="4720320"/>
              <a:ext cx="275760" cy="275760"/>
            </a:xfrm>
            <a:prstGeom prst="ellipse">
              <a:avLst/>
            </a:prstGeom>
            <a:noFill/>
            <a:ln w="9360">
              <a:solidFill>
                <a:srgbClr val="D9D9D9"/>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3" name="CustomShape 4"/>
            <p:cNvSpPr/>
            <p:nvPr/>
          </p:nvSpPr>
          <p:spPr>
            <a:xfrm>
              <a:off x="4609440" y="4724280"/>
              <a:ext cx="275760" cy="275760"/>
            </a:xfrm>
            <a:prstGeom prst="ellipse">
              <a:avLst/>
            </a:prstGeom>
            <a:noFill/>
            <a:ln w="9360">
              <a:solidFill>
                <a:srgbClr val="D9D9D9"/>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 name="Group 5"/>
            <p:cNvGrpSpPr/>
            <p:nvPr/>
          </p:nvGrpSpPr>
          <p:grpSpPr>
            <a:xfrm>
              <a:off x="4366440" y="4824720"/>
              <a:ext cx="46080" cy="73800"/>
              <a:chOff x="4366440" y="4824720"/>
              <a:chExt cx="46080" cy="73800"/>
            </a:xfrm>
          </p:grpSpPr>
          <p:sp>
            <p:nvSpPr>
              <p:cNvPr id="5" name="Line 6"/>
              <p:cNvSpPr/>
              <p:nvPr/>
            </p:nvSpPr>
            <p:spPr>
              <a:xfrm flipV="1">
                <a:off x="4366440" y="4824720"/>
                <a:ext cx="46080" cy="39240"/>
              </a:xfrm>
              <a:prstGeom prst="line">
                <a:avLst/>
              </a:prstGeom>
              <a:ln w="9360">
                <a:solidFill>
                  <a:srgbClr val="808080"/>
                </a:solidFill>
                <a:round/>
              </a:ln>
            </p:spPr>
            <p:style>
              <a:lnRef idx="0">
                <a:scrgbClr r="0" g="0" b="0"/>
              </a:lnRef>
              <a:fillRef idx="0">
                <a:scrgbClr r="0" g="0" b="0"/>
              </a:fillRef>
              <a:effectRef idx="0">
                <a:scrgbClr r="0" g="0" b="0"/>
              </a:effectRef>
              <a:fontRef idx="minor"/>
            </p:style>
          </p:sp>
          <p:sp>
            <p:nvSpPr>
              <p:cNvPr id="6" name="Line 7"/>
              <p:cNvSpPr/>
              <p:nvPr/>
            </p:nvSpPr>
            <p:spPr>
              <a:xfrm>
                <a:off x="4366440" y="4860360"/>
                <a:ext cx="46080" cy="38160"/>
              </a:xfrm>
              <a:prstGeom prst="line">
                <a:avLst/>
              </a:prstGeom>
              <a:ln w="9360">
                <a:solidFill>
                  <a:srgbClr val="808080"/>
                </a:solidFill>
                <a:round/>
              </a:ln>
            </p:spPr>
            <p:style>
              <a:lnRef idx="0">
                <a:scrgbClr r="0" g="0" b="0"/>
              </a:lnRef>
              <a:fillRef idx="0">
                <a:scrgbClr r="0" g="0" b="0"/>
              </a:fillRef>
              <a:effectRef idx="0">
                <a:scrgbClr r="0" g="0" b="0"/>
              </a:effectRef>
              <a:fontRef idx="minor"/>
            </p:style>
          </p:sp>
        </p:grpSp>
        <p:grpSp>
          <p:nvGrpSpPr>
            <p:cNvPr id="7" name="Group 8"/>
            <p:cNvGrpSpPr/>
            <p:nvPr/>
          </p:nvGrpSpPr>
          <p:grpSpPr>
            <a:xfrm>
              <a:off x="4728600" y="4822920"/>
              <a:ext cx="45720" cy="73440"/>
              <a:chOff x="4728600" y="4822920"/>
              <a:chExt cx="45720" cy="73440"/>
            </a:xfrm>
          </p:grpSpPr>
          <p:sp>
            <p:nvSpPr>
              <p:cNvPr id="8" name="Line 9"/>
              <p:cNvSpPr/>
              <p:nvPr/>
            </p:nvSpPr>
            <p:spPr>
              <a:xfrm flipH="1">
                <a:off x="4728600" y="4857480"/>
                <a:ext cx="45720" cy="38880"/>
              </a:xfrm>
              <a:prstGeom prst="line">
                <a:avLst/>
              </a:prstGeom>
              <a:ln w="9360">
                <a:solidFill>
                  <a:srgbClr val="808080"/>
                </a:solidFill>
                <a:round/>
              </a:ln>
            </p:spPr>
            <p:style>
              <a:lnRef idx="0">
                <a:scrgbClr r="0" g="0" b="0"/>
              </a:lnRef>
              <a:fillRef idx="0">
                <a:scrgbClr r="0" g="0" b="0"/>
              </a:fillRef>
              <a:effectRef idx="0">
                <a:scrgbClr r="0" g="0" b="0"/>
              </a:effectRef>
              <a:fontRef idx="minor"/>
            </p:style>
          </p:sp>
          <p:sp>
            <p:nvSpPr>
              <p:cNvPr id="9" name="Line 10"/>
              <p:cNvSpPr/>
              <p:nvPr/>
            </p:nvSpPr>
            <p:spPr>
              <a:xfrm flipH="1" flipV="1">
                <a:off x="4728600" y="4822920"/>
                <a:ext cx="45720" cy="38160"/>
              </a:xfrm>
              <a:prstGeom prst="line">
                <a:avLst/>
              </a:prstGeom>
              <a:ln w="9360">
                <a:solidFill>
                  <a:srgbClr val="808080"/>
                </a:solidFill>
                <a:round/>
              </a:ln>
            </p:spPr>
            <p:style>
              <a:lnRef idx="0">
                <a:scrgbClr r="0" g="0" b="0"/>
              </a:lnRef>
              <a:fillRef idx="0">
                <a:scrgbClr r="0" g="0" b="0"/>
              </a:fillRef>
              <a:effectRef idx="0">
                <a:scrgbClr r="0" g="0" b="0"/>
              </a:effectRef>
              <a:fontRef idx="minor"/>
            </p:style>
          </p:sp>
        </p:grpSp>
      </p:grpSp>
      <p:sp>
        <p:nvSpPr>
          <p:cNvPr id="10" name="Line 11"/>
          <p:cNvSpPr/>
          <p:nvPr/>
        </p:nvSpPr>
        <p:spPr>
          <a:xfrm flipH="1">
            <a:off x="399600" y="561600"/>
            <a:ext cx="8318160" cy="720"/>
          </a:xfrm>
          <a:prstGeom prst="line">
            <a:avLst/>
          </a:prstGeom>
          <a:ln w="9360">
            <a:solidFill>
              <a:srgbClr val="E0E0E0"/>
            </a:solidFill>
            <a:round/>
          </a:ln>
        </p:spPr>
        <p:style>
          <a:lnRef idx="0">
            <a:scrgbClr r="0" g="0" b="0"/>
          </a:lnRef>
          <a:fillRef idx="0">
            <a:scrgbClr r="0" g="0" b="0"/>
          </a:fillRef>
          <a:effectRef idx="0">
            <a:scrgbClr r="0" g="0" b="0"/>
          </a:effectRef>
          <a:fontRef idx="minor"/>
        </p:style>
      </p:sp>
      <p:pic>
        <p:nvPicPr>
          <p:cNvPr id="11" name="Изображение 39"/>
          <p:cNvPicPr/>
          <p:nvPr/>
        </p:nvPicPr>
        <p:blipFill>
          <a:blip r:embed="rId14"/>
          <a:stretch/>
        </p:blipFill>
        <p:spPr>
          <a:xfrm>
            <a:off x="8149320" y="130680"/>
            <a:ext cx="460080" cy="303840"/>
          </a:xfrm>
          <a:prstGeom prst="rect">
            <a:avLst/>
          </a:prstGeom>
          <a:ln w="12600">
            <a:noFill/>
          </a:ln>
        </p:spPr>
      </p:pic>
      <p:sp>
        <p:nvSpPr>
          <p:cNvPr id="12" name="CustomShape 12"/>
          <p:cNvSpPr/>
          <p:nvPr/>
        </p:nvSpPr>
        <p:spPr>
          <a:xfrm>
            <a:off x="0" y="0"/>
            <a:ext cx="9142920" cy="5142600"/>
          </a:xfrm>
          <a:prstGeom prst="rect">
            <a:avLst/>
          </a:prstGeom>
          <a:solidFill>
            <a:srgbClr val="FFFFFF"/>
          </a:soli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3" name="PlaceHolder 13"/>
          <p:cNvSpPr>
            <a:spLocks noGrp="1"/>
          </p:cNvSpPr>
          <p:nvPr>
            <p:ph type="title"/>
          </p:nvPr>
        </p:nvSpPr>
        <p:spPr>
          <a:xfrm>
            <a:off x="457200" y="205200"/>
            <a:ext cx="8228880" cy="858240"/>
          </a:xfrm>
          <a:prstGeom prst="rect">
            <a:avLst/>
          </a:prstGeom>
        </p:spPr>
        <p:txBody>
          <a:bodyPr lIns="0" tIns="0" rIns="0" bIns="0" anchor="ctr"/>
          <a:lstStyle/>
          <a:p>
            <a:r>
              <a:rPr lang="ru-RU" sz="4400" b="0" strike="noStrike" spc="-1">
                <a:solidFill>
                  <a:srgbClr val="000000"/>
                </a:solidFill>
                <a:latin typeface="Arial"/>
              </a:rPr>
              <a:t>Для правки текста заглавия щёлкните мышью</a:t>
            </a:r>
          </a:p>
        </p:txBody>
      </p:sp>
      <p:sp>
        <p:nvSpPr>
          <p:cNvPr id="14" name="PlaceHolder 14"/>
          <p:cNvSpPr>
            <a:spLocks noGrp="1"/>
          </p:cNvSpPr>
          <p:nvPr>
            <p:ph type="body"/>
          </p:nvPr>
        </p:nvSpPr>
        <p:spPr>
          <a:xfrm>
            <a:off x="457200" y="1203480"/>
            <a:ext cx="8228880" cy="2982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8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4.png"/><Relationship Id="rId4" Type="http://schemas.openxmlformats.org/officeDocument/2006/relationships/image" Target="../media/image29.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4.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9" name="CustomShape 2"/>
          <p:cNvSpPr/>
          <p:nvPr/>
        </p:nvSpPr>
        <p:spPr>
          <a:xfrm>
            <a:off x="3982140" y="3220560"/>
            <a:ext cx="3625200" cy="1240560"/>
          </a:xfrm>
          <a:prstGeom prst="rect">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157858" cy="5143500"/>
          </a:xfrm>
          <a:prstGeom prst="rect">
            <a:avLst/>
          </a:prstGeom>
        </p:spPr>
      </p:pic>
      <p:pic>
        <p:nvPicPr>
          <p:cNvPr id="60" name="Рисунок 8"/>
          <p:cNvPicPr/>
          <p:nvPr/>
        </p:nvPicPr>
        <p:blipFill>
          <a:blip r:embed="rId5"/>
          <a:srcRect l="43713" t="82007" r="42136" b="10746"/>
          <a:stretch/>
        </p:blipFill>
        <p:spPr>
          <a:xfrm>
            <a:off x="3838344" y="4213980"/>
            <a:ext cx="1780920" cy="494280"/>
          </a:xfrm>
          <a:prstGeom prst="rect">
            <a:avLst/>
          </a:prstGeom>
          <a:ln w="12600">
            <a:noFill/>
          </a:ln>
        </p:spPr>
      </p:pic>
      <p:pic>
        <p:nvPicPr>
          <p:cNvPr id="61" name="Изображение 17"/>
          <p:cNvPicPr/>
          <p:nvPr/>
        </p:nvPicPr>
        <p:blipFill>
          <a:blip r:embed="rId6"/>
          <a:stretch/>
        </p:blipFill>
        <p:spPr>
          <a:xfrm>
            <a:off x="8360448" y="130332"/>
            <a:ext cx="514080" cy="339480"/>
          </a:xfrm>
          <a:prstGeom prst="rect">
            <a:avLst/>
          </a:prstGeom>
          <a:ln w="12600">
            <a:noFill/>
          </a:ln>
        </p:spPr>
      </p:pic>
      <p:sp>
        <p:nvSpPr>
          <p:cNvPr id="57" name="CustomShape 1"/>
          <p:cNvSpPr/>
          <p:nvPr/>
        </p:nvSpPr>
        <p:spPr>
          <a:xfrm>
            <a:off x="3390626" y="4711694"/>
            <a:ext cx="2486160" cy="2912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ctr">
              <a:lnSpc>
                <a:spcPts val="2299"/>
              </a:lnSpc>
            </a:pPr>
            <a:r>
              <a:rPr lang="ru-RU" sz="1200" b="0" strike="noStrike" spc="46" dirty="0">
                <a:solidFill>
                  <a:srgbClr val="F2F2F2"/>
                </a:solidFill>
                <a:latin typeface="Calibri"/>
                <a:ea typeface="Calibri"/>
              </a:rPr>
              <a:t>CORAL-CLUB.COM</a:t>
            </a:r>
            <a:endParaRPr lang="ru-RU" sz="1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Рисунок 15"/>
          <p:cNvPicPr/>
          <p:nvPr/>
        </p:nvPicPr>
        <p:blipFill>
          <a:blip r:embed="rId3"/>
          <a:stretch/>
        </p:blipFill>
        <p:spPr>
          <a:xfrm>
            <a:off x="-16560" y="0"/>
            <a:ext cx="7347600" cy="5142960"/>
          </a:xfrm>
          <a:prstGeom prst="rect">
            <a:avLst/>
          </a:prstGeom>
          <a:ln w="12600">
            <a:noFill/>
          </a:ln>
        </p:spPr>
      </p:pic>
      <p:pic>
        <p:nvPicPr>
          <p:cNvPr id="130" name="Изображение 17"/>
          <p:cNvPicPr/>
          <p:nvPr/>
        </p:nvPicPr>
        <p:blipFill>
          <a:blip r:embed="rId4"/>
          <a:stretch/>
        </p:blipFill>
        <p:spPr>
          <a:xfrm>
            <a:off x="8475840" y="110520"/>
            <a:ext cx="514080" cy="339480"/>
          </a:xfrm>
          <a:prstGeom prst="rect">
            <a:avLst/>
          </a:prstGeom>
          <a:ln w="12600">
            <a:noFill/>
          </a:ln>
        </p:spPr>
      </p:pic>
      <p:sp>
        <p:nvSpPr>
          <p:cNvPr id="131" name="CustomShape 1"/>
          <p:cNvSpPr/>
          <p:nvPr/>
        </p:nvSpPr>
        <p:spPr>
          <a:xfrm>
            <a:off x="3040920" y="1199880"/>
            <a:ext cx="5434920" cy="2066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US" sz="2400" b="1" spc="-1" dirty="0" smtClean="0">
                <a:solidFill>
                  <a:srgbClr val="FF7C80"/>
                </a:solidFill>
                <a:latin typeface="Calibri"/>
                <a:ea typeface="Calibri"/>
              </a:rPr>
              <a:t>Astragalus</a:t>
            </a:r>
          </a:p>
          <a:p>
            <a:pPr>
              <a:lnSpc>
                <a:spcPct val="100000"/>
              </a:lnSpc>
            </a:pPr>
            <a:endParaRPr lang="en-US" sz="2400" b="1" spc="-1" dirty="0" smtClean="0">
              <a:solidFill>
                <a:srgbClr val="FF7C80"/>
              </a:solidFill>
              <a:latin typeface="Calibri"/>
              <a:ea typeface="Calibri"/>
            </a:endParaRPr>
          </a:p>
          <a:p>
            <a:pPr>
              <a:lnSpc>
                <a:spcPct val="100000"/>
              </a:lnSpc>
            </a:pPr>
            <a:r>
              <a:rPr lang="en-US" sz="1600" b="1" spc="-1" dirty="0" smtClean="0">
                <a:solidFill>
                  <a:srgbClr val="002060"/>
                </a:solidFill>
                <a:latin typeface="Calibri"/>
                <a:ea typeface="Calibri"/>
              </a:rPr>
              <a:t>Has </a:t>
            </a:r>
            <a:r>
              <a:rPr lang="en-US" sz="1600" b="1" u="sng" spc="-1" dirty="0" smtClean="0">
                <a:solidFill>
                  <a:srgbClr val="002060"/>
                </a:solidFill>
                <a:latin typeface="Calibri"/>
                <a:ea typeface="Calibri"/>
              </a:rPr>
              <a:t>antibacterial and anti-inflammatory </a:t>
            </a:r>
            <a:r>
              <a:rPr lang="en-US" sz="1600" b="1" spc="-1" dirty="0" smtClean="0">
                <a:solidFill>
                  <a:srgbClr val="002060"/>
                </a:solidFill>
                <a:latin typeface="Calibri"/>
                <a:ea typeface="Calibri"/>
              </a:rPr>
              <a:t>properties.</a:t>
            </a:r>
          </a:p>
          <a:p>
            <a:pPr>
              <a:lnSpc>
                <a:spcPct val="100000"/>
              </a:lnSpc>
            </a:pPr>
            <a:r>
              <a:rPr dirty="0"/>
              <a:t/>
            </a:r>
            <a:br>
              <a:rPr dirty="0"/>
            </a:br>
            <a:r>
              <a:rPr lang="en-US" sz="1600" b="1" spc="-1" dirty="0" smtClean="0">
                <a:solidFill>
                  <a:srgbClr val="002060"/>
                </a:solidFill>
                <a:latin typeface="Calibri"/>
              </a:rPr>
              <a:t>I</a:t>
            </a:r>
            <a:r>
              <a:rPr lang="en-US" sz="1600" b="1" spc="-1" dirty="0" smtClean="0">
                <a:solidFill>
                  <a:srgbClr val="002060"/>
                </a:solidFill>
                <a:latin typeface="Calibri"/>
                <a:ea typeface="Calibri"/>
              </a:rPr>
              <a:t>t </a:t>
            </a:r>
            <a:r>
              <a:rPr lang="en-US" sz="1600" b="1" spc="-1" dirty="0">
                <a:solidFill>
                  <a:srgbClr val="002060"/>
                </a:solidFill>
                <a:latin typeface="Calibri"/>
                <a:ea typeface="Calibri"/>
              </a:rPr>
              <a:t>has become famous for over the years is its powerful </a:t>
            </a:r>
            <a:r>
              <a:rPr lang="en-US" sz="1600" b="1" u="sng" spc="-1" dirty="0">
                <a:solidFill>
                  <a:srgbClr val="002060"/>
                </a:solidFill>
                <a:latin typeface="Calibri"/>
                <a:ea typeface="Calibri"/>
              </a:rPr>
              <a:t>immune-boosting</a:t>
            </a:r>
            <a:r>
              <a:rPr lang="en-US" sz="1600" b="1" spc="-1" dirty="0">
                <a:solidFill>
                  <a:srgbClr val="002060"/>
                </a:solidFill>
                <a:latin typeface="Calibri"/>
                <a:ea typeface="Calibri"/>
              </a:rPr>
              <a:t> properties</a:t>
            </a:r>
            <a:endParaRPr lang="ru-RU" sz="1600" b="0" strike="noStrike" spc="-1" dirty="0">
              <a:latin typeface="Arial"/>
            </a:endParaRPr>
          </a:p>
        </p:txBody>
      </p:sp>
      <p:pic>
        <p:nvPicPr>
          <p:cNvPr id="132" name="Picture 2"/>
          <p:cNvPicPr/>
          <p:nvPr/>
        </p:nvPicPr>
        <p:blipFill>
          <a:blip r:embed="rId5"/>
          <a:srcRect t="7464" r="2985" b="5700"/>
          <a:stretch/>
        </p:blipFill>
        <p:spPr>
          <a:xfrm>
            <a:off x="5707440" y="2768620"/>
            <a:ext cx="1623600" cy="1223280"/>
          </a:xfrm>
          <a:prstGeom prst="rect">
            <a:avLst/>
          </a:prstGeom>
          <a:ln w="12600">
            <a:noFill/>
          </a:ln>
        </p:spPr>
      </p:pic>
      <p:pic>
        <p:nvPicPr>
          <p:cNvPr id="133" name="Picture 2"/>
          <p:cNvPicPr/>
          <p:nvPr/>
        </p:nvPicPr>
        <p:blipFill>
          <a:blip r:embed="rId6"/>
          <a:stretch/>
        </p:blipFill>
        <p:spPr>
          <a:xfrm>
            <a:off x="6833520" y="3584160"/>
            <a:ext cx="2356920" cy="1558800"/>
          </a:xfrm>
          <a:prstGeom prst="rect">
            <a:avLst/>
          </a:prstGeom>
          <a:ln w="12600">
            <a:noFill/>
          </a:ln>
        </p:spPr>
      </p:pic>
      <p:sp>
        <p:nvSpPr>
          <p:cNvPr id="134" name="CustomShape 2"/>
          <p:cNvSpPr/>
          <p:nvPr/>
        </p:nvSpPr>
        <p:spPr>
          <a:xfrm>
            <a:off x="1907640" y="4038480"/>
            <a:ext cx="8256960" cy="3322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en-US" sz="1600" b="1" strike="noStrike" spc="-1" dirty="0" smtClean="0">
                <a:solidFill>
                  <a:srgbClr val="4A8F31"/>
                </a:solidFill>
                <a:latin typeface="Calibri"/>
                <a:ea typeface="Calibri"/>
              </a:rPr>
              <a:t>Astragalus root extract</a:t>
            </a:r>
            <a:endParaRPr lang="ru-RU" sz="1600" b="0" strike="noStrike" spc="-1" dirty="0">
              <a:latin typeface="Arial"/>
            </a:endParaRPr>
          </a:p>
        </p:txBody>
      </p:sp>
      <p:pic>
        <p:nvPicPr>
          <p:cNvPr id="135" name="Picture 3"/>
          <p:cNvPicPr/>
          <p:nvPr/>
        </p:nvPicPr>
        <p:blipFill>
          <a:blip r:embed="rId7"/>
          <a:stretch/>
        </p:blipFill>
        <p:spPr>
          <a:xfrm>
            <a:off x="279720" y="570960"/>
            <a:ext cx="2798280" cy="3964680"/>
          </a:xfrm>
          <a:prstGeom prst="rect">
            <a:avLst/>
          </a:prstGeom>
          <a:ln w="12600">
            <a:noFill/>
          </a:ln>
        </p:spPr>
      </p:pic>
      <p:pic>
        <p:nvPicPr>
          <p:cNvPr id="136" name="Рисунок 10"/>
          <p:cNvPicPr/>
          <p:nvPr/>
        </p:nvPicPr>
        <p:blipFill>
          <a:blip r:embed="rId8"/>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3328200" y="4461120"/>
            <a:ext cx="2486160" cy="2912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ctr">
              <a:lnSpc>
                <a:spcPts val="2299"/>
              </a:lnSpc>
            </a:pPr>
            <a:r>
              <a:rPr lang="ru-RU" sz="1200" b="0" strike="noStrike" spc="46">
                <a:solidFill>
                  <a:srgbClr val="F2F2F2"/>
                </a:solidFill>
                <a:latin typeface="Calibri"/>
                <a:ea typeface="Calibri"/>
              </a:rPr>
              <a:t>CORAL-CLUB.COM</a:t>
            </a:r>
            <a:endParaRPr lang="ru-RU" sz="1200" b="0" strike="noStrike" spc="-1">
              <a:latin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158863" cy="5143500"/>
          </a:xfrm>
          <a:prstGeom prst="rect">
            <a:avLst/>
          </a:prstGeom>
        </p:spPr>
      </p:pic>
      <p:pic>
        <p:nvPicPr>
          <p:cNvPr id="139" name="Изображение 17"/>
          <p:cNvPicPr/>
          <p:nvPr/>
        </p:nvPicPr>
        <p:blipFill>
          <a:blip r:embed="rId4"/>
          <a:stretch/>
        </p:blipFill>
        <p:spPr>
          <a:xfrm>
            <a:off x="8450440" y="110520"/>
            <a:ext cx="514080" cy="339480"/>
          </a:xfrm>
          <a:prstGeom prst="rect">
            <a:avLst/>
          </a:prstGeom>
          <a:ln w="12600">
            <a:noFill/>
          </a:ln>
        </p:spPr>
      </p:pic>
      <p:pic>
        <p:nvPicPr>
          <p:cNvPr id="140" name="Рисунок 12"/>
          <p:cNvPicPr/>
          <p:nvPr/>
        </p:nvPicPr>
        <p:blipFill>
          <a:blip r:embed="rId5"/>
          <a:srcRect l="43713" t="82007" r="42136" b="10746"/>
          <a:stretch/>
        </p:blipFill>
        <p:spPr>
          <a:xfrm>
            <a:off x="4033440" y="45052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Рисунок 15"/>
          <p:cNvPicPr/>
          <p:nvPr/>
        </p:nvPicPr>
        <p:blipFill>
          <a:blip r:embed="rId3"/>
          <a:stretch/>
        </p:blipFill>
        <p:spPr>
          <a:xfrm>
            <a:off x="-16560" y="0"/>
            <a:ext cx="7347600" cy="5142960"/>
          </a:xfrm>
          <a:prstGeom prst="rect">
            <a:avLst/>
          </a:prstGeom>
          <a:ln w="12600">
            <a:noFill/>
          </a:ln>
        </p:spPr>
      </p:pic>
      <p:pic>
        <p:nvPicPr>
          <p:cNvPr id="142" name="Изображение 17"/>
          <p:cNvPicPr/>
          <p:nvPr/>
        </p:nvPicPr>
        <p:blipFill>
          <a:blip r:embed="rId4"/>
          <a:stretch/>
        </p:blipFill>
        <p:spPr>
          <a:xfrm>
            <a:off x="8475840" y="110520"/>
            <a:ext cx="514080" cy="339480"/>
          </a:xfrm>
          <a:prstGeom prst="rect">
            <a:avLst/>
          </a:prstGeom>
          <a:ln w="12600">
            <a:noFill/>
          </a:ln>
        </p:spPr>
      </p:pic>
      <p:pic>
        <p:nvPicPr>
          <p:cNvPr id="143" name="Picture 2"/>
          <p:cNvPicPr/>
          <p:nvPr/>
        </p:nvPicPr>
        <p:blipFill>
          <a:blip r:embed="rId5"/>
          <a:stretch/>
        </p:blipFill>
        <p:spPr>
          <a:xfrm>
            <a:off x="2463480" y="410400"/>
            <a:ext cx="4215240" cy="1257840"/>
          </a:xfrm>
          <a:prstGeom prst="rect">
            <a:avLst/>
          </a:prstGeom>
          <a:ln w="12600">
            <a:noFill/>
          </a:ln>
        </p:spPr>
      </p:pic>
      <p:sp>
        <p:nvSpPr>
          <p:cNvPr id="144" name="CustomShape 1"/>
          <p:cNvSpPr/>
          <p:nvPr/>
        </p:nvSpPr>
        <p:spPr>
          <a:xfrm>
            <a:off x="2555640" y="2104560"/>
            <a:ext cx="5616000" cy="30103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en-US" sz="1600" b="1" spc="-1" dirty="0" smtClean="0">
                <a:solidFill>
                  <a:srgbClr val="FF7C80"/>
                </a:solidFill>
                <a:latin typeface="Calibri"/>
                <a:ea typeface="Calibri"/>
              </a:rPr>
              <a:t>EASY</a:t>
            </a:r>
            <a:r>
              <a:rPr lang="ru-RU" sz="1600" b="1" strike="noStrike" spc="-1" dirty="0" smtClean="0">
                <a:solidFill>
                  <a:srgbClr val="FF7C80"/>
                </a:solidFill>
                <a:uFillTx/>
                <a:latin typeface="Calibri"/>
                <a:ea typeface="Calibri"/>
              </a:rPr>
              <a:t>: </a:t>
            </a:r>
            <a:r>
              <a:rPr dirty="0"/>
              <a:t/>
            </a:r>
            <a:br>
              <a:rPr dirty="0"/>
            </a:br>
            <a:r>
              <a:rPr lang="en-US" sz="1600" b="1" strike="noStrike" spc="-1" dirty="0" smtClean="0">
                <a:solidFill>
                  <a:srgbClr val="000000"/>
                </a:solidFill>
                <a:latin typeface="Calibri"/>
                <a:ea typeface="Calibri"/>
              </a:rPr>
              <a:t>1 capsule once a day will boost immunity when it is especially needed and important.</a:t>
            </a:r>
            <a:r>
              <a:rPr dirty="0"/>
              <a:t/>
            </a:r>
            <a:br>
              <a:rPr dirty="0"/>
            </a:br>
            <a:endParaRPr lang="ru-RU" sz="1600" b="0" strike="noStrike" spc="-1" dirty="0">
              <a:latin typeface="Arial"/>
            </a:endParaRPr>
          </a:p>
          <a:p>
            <a:pPr>
              <a:lnSpc>
                <a:spcPct val="100000"/>
              </a:lnSpc>
            </a:pPr>
            <a:r>
              <a:rPr lang="en-US" sz="1600" b="1" strike="noStrike" spc="-1" dirty="0" smtClean="0">
                <a:solidFill>
                  <a:srgbClr val="FF7C80"/>
                </a:solidFill>
                <a:uFillTx/>
                <a:latin typeface="Calibri"/>
                <a:ea typeface="Calibri"/>
              </a:rPr>
              <a:t>CONVENIENT</a:t>
            </a:r>
            <a:r>
              <a:rPr lang="ru-RU" sz="1600" b="1" strike="noStrike" spc="-1" dirty="0" smtClean="0">
                <a:solidFill>
                  <a:srgbClr val="FF7C80"/>
                </a:solidFill>
                <a:uFillTx/>
                <a:latin typeface="Calibri"/>
                <a:ea typeface="Calibri"/>
              </a:rPr>
              <a:t>:</a:t>
            </a:r>
            <a:r>
              <a:rPr dirty="0"/>
              <a:t/>
            </a:r>
            <a:br>
              <a:rPr dirty="0"/>
            </a:br>
            <a:r>
              <a:rPr lang="en-US" sz="1600" b="1" spc="-1" dirty="0">
                <a:solidFill>
                  <a:srgbClr val="000000"/>
                </a:solidFill>
                <a:latin typeface="Calibri"/>
                <a:ea typeface="Calibri"/>
              </a:rPr>
              <a:t>blister pack </a:t>
            </a:r>
            <a:r>
              <a:rPr lang="en-US" sz="1600" b="1" spc="-1" dirty="0" smtClean="0">
                <a:solidFill>
                  <a:srgbClr val="000000"/>
                </a:solidFill>
                <a:latin typeface="Calibri"/>
                <a:ea typeface="Calibri"/>
              </a:rPr>
              <a:t>protects </a:t>
            </a:r>
            <a:r>
              <a:rPr lang="en-US" sz="1600" b="1" spc="-1" dirty="0">
                <a:solidFill>
                  <a:srgbClr val="000000"/>
                </a:solidFill>
                <a:latin typeface="Calibri"/>
                <a:ea typeface="Calibri"/>
              </a:rPr>
              <a:t>the </a:t>
            </a:r>
            <a:r>
              <a:rPr lang="en-US" sz="1600" b="1" spc="-1" dirty="0" smtClean="0">
                <a:solidFill>
                  <a:srgbClr val="000000"/>
                </a:solidFill>
                <a:latin typeface="Calibri"/>
                <a:ea typeface="Calibri"/>
              </a:rPr>
              <a:t>capsules and doesn’t take too much space in your bag.</a:t>
            </a:r>
            <a:endParaRPr lang="ru-RU" sz="1600" b="0" strike="noStrike" spc="-1" dirty="0">
              <a:latin typeface="Arial"/>
            </a:endParaRPr>
          </a:p>
          <a:p>
            <a:pPr>
              <a:lnSpc>
                <a:spcPct val="100000"/>
              </a:lnSpc>
            </a:pPr>
            <a:endParaRPr lang="ru-RU" sz="1600" b="0" strike="noStrike" spc="-1" dirty="0">
              <a:latin typeface="Arial"/>
            </a:endParaRPr>
          </a:p>
          <a:p>
            <a:pPr>
              <a:lnSpc>
                <a:spcPct val="100000"/>
              </a:lnSpc>
            </a:pPr>
            <a:endParaRPr lang="ru-RU" sz="1600" b="0" strike="noStrike" spc="-1" dirty="0">
              <a:latin typeface="Arial"/>
            </a:endParaRPr>
          </a:p>
        </p:txBody>
      </p:sp>
      <p:pic>
        <p:nvPicPr>
          <p:cNvPr id="145" name="Рисунок 1"/>
          <p:cNvPicPr/>
          <p:nvPr/>
        </p:nvPicPr>
        <p:blipFill>
          <a:blip r:embed="rId6"/>
          <a:stretch/>
        </p:blipFill>
        <p:spPr>
          <a:xfrm>
            <a:off x="-24480" y="1563480"/>
            <a:ext cx="2427480" cy="3579120"/>
          </a:xfrm>
          <a:prstGeom prst="rect">
            <a:avLst/>
          </a:prstGeom>
          <a:ln w="12600">
            <a:noFill/>
          </a:ln>
        </p:spPr>
      </p:pic>
      <p:pic>
        <p:nvPicPr>
          <p:cNvPr id="146" name="Рисунок 8"/>
          <p:cNvPicPr/>
          <p:nvPr/>
        </p:nvPicPr>
        <p:blipFill>
          <a:blip r:embed="rId7"/>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Рисунок 19"/>
          <p:cNvPicPr/>
          <p:nvPr/>
        </p:nvPicPr>
        <p:blipFill>
          <a:blip r:embed="rId3"/>
          <a:stretch/>
        </p:blipFill>
        <p:spPr>
          <a:xfrm>
            <a:off x="-16560" y="0"/>
            <a:ext cx="7347600" cy="5142960"/>
          </a:xfrm>
          <a:prstGeom prst="rect">
            <a:avLst/>
          </a:prstGeom>
          <a:ln w="12600">
            <a:noFill/>
          </a:ln>
        </p:spPr>
      </p:pic>
      <p:sp>
        <p:nvSpPr>
          <p:cNvPr id="148" name="CustomShape 1"/>
          <p:cNvSpPr/>
          <p:nvPr/>
        </p:nvSpPr>
        <p:spPr>
          <a:xfrm>
            <a:off x="4206960" y="1472040"/>
            <a:ext cx="4828680" cy="2585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en-US" sz="2000" b="1" strike="noStrike" spc="-1" dirty="0" smtClean="0">
                <a:solidFill>
                  <a:srgbClr val="FF7C80"/>
                </a:solidFill>
                <a:latin typeface="Calibri"/>
                <a:ea typeface="Calibri"/>
              </a:rPr>
              <a:t>HELPS</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en-US" sz="1600" b="1" strike="noStrike" spc="-1" dirty="0" smtClean="0">
                <a:solidFill>
                  <a:srgbClr val="000000"/>
                </a:solidFill>
                <a:latin typeface="Calibri"/>
                <a:ea typeface="Calibri"/>
              </a:rPr>
              <a:t>To boost the immune system</a:t>
            </a:r>
            <a:r>
              <a:rPr dirty="0"/>
              <a:t/>
            </a:r>
            <a:br>
              <a:rPr dirty="0"/>
            </a:br>
            <a:endParaRPr lang="ru-RU" sz="1600" b="0" strike="noStrike" spc="-1" dirty="0">
              <a:latin typeface="Arial"/>
            </a:endParaRPr>
          </a:p>
          <a:p>
            <a:pPr>
              <a:lnSpc>
                <a:spcPct val="100000"/>
              </a:lnSpc>
            </a:pPr>
            <a:endParaRPr lang="en-US" sz="1600" b="1" strike="noStrike" spc="-1" dirty="0" smtClean="0">
              <a:solidFill>
                <a:srgbClr val="000000"/>
              </a:solidFill>
              <a:latin typeface="Calibri"/>
              <a:ea typeface="Calibri"/>
            </a:endParaRPr>
          </a:p>
          <a:p>
            <a:pPr>
              <a:lnSpc>
                <a:spcPct val="100000"/>
              </a:lnSpc>
            </a:pPr>
            <a:r>
              <a:rPr lang="en-US" sz="1600" b="1" strike="noStrike" spc="-1" dirty="0" smtClean="0">
                <a:solidFill>
                  <a:srgbClr val="000000"/>
                </a:solidFill>
                <a:latin typeface="Calibri"/>
                <a:ea typeface="Calibri"/>
              </a:rPr>
              <a:t>To relieve symptoms of the cold and flu</a:t>
            </a:r>
            <a:r>
              <a:rPr dirty="0"/>
              <a:t/>
            </a:r>
            <a:br>
              <a:rPr dirty="0"/>
            </a:br>
            <a:endParaRPr lang="ru-RU" sz="1600" b="0" strike="noStrike" spc="-1" dirty="0">
              <a:latin typeface="Arial"/>
            </a:endParaRPr>
          </a:p>
          <a:p>
            <a:pPr>
              <a:lnSpc>
                <a:spcPct val="100000"/>
              </a:lnSpc>
            </a:pPr>
            <a:endParaRPr lang="en-US" sz="1600" b="1" strike="noStrike" spc="-1" dirty="0" smtClean="0">
              <a:solidFill>
                <a:srgbClr val="000000"/>
              </a:solidFill>
              <a:latin typeface="Calibri"/>
              <a:ea typeface="Calibri"/>
            </a:endParaRPr>
          </a:p>
          <a:p>
            <a:pPr>
              <a:lnSpc>
                <a:spcPct val="100000"/>
              </a:lnSpc>
            </a:pPr>
            <a:r>
              <a:rPr lang="en-US" sz="1600" b="1" strike="noStrike" spc="-1" dirty="0" smtClean="0">
                <a:solidFill>
                  <a:srgbClr val="000000"/>
                </a:solidFill>
                <a:latin typeface="Calibri"/>
                <a:ea typeface="Calibri"/>
              </a:rPr>
              <a:t>To maintain overall health</a:t>
            </a:r>
            <a:endParaRPr lang="ru-RU" sz="1600" b="0" strike="noStrike" spc="-1" dirty="0">
              <a:latin typeface="Arial"/>
            </a:endParaRPr>
          </a:p>
        </p:txBody>
      </p:sp>
      <p:pic>
        <p:nvPicPr>
          <p:cNvPr id="149" name="Picture 3"/>
          <p:cNvPicPr/>
          <p:nvPr/>
        </p:nvPicPr>
        <p:blipFill>
          <a:blip r:embed="rId4"/>
          <a:stretch/>
        </p:blipFill>
        <p:spPr>
          <a:xfrm>
            <a:off x="3721680" y="2097720"/>
            <a:ext cx="408240" cy="428760"/>
          </a:xfrm>
          <a:prstGeom prst="rect">
            <a:avLst/>
          </a:prstGeom>
          <a:ln w="12600">
            <a:noFill/>
          </a:ln>
        </p:spPr>
      </p:pic>
      <p:pic>
        <p:nvPicPr>
          <p:cNvPr id="150" name="Picture 3"/>
          <p:cNvPicPr/>
          <p:nvPr/>
        </p:nvPicPr>
        <p:blipFill>
          <a:blip r:embed="rId5"/>
          <a:stretch/>
        </p:blipFill>
        <p:spPr>
          <a:xfrm>
            <a:off x="3687840" y="2820240"/>
            <a:ext cx="448920" cy="397800"/>
          </a:xfrm>
          <a:prstGeom prst="rect">
            <a:avLst/>
          </a:prstGeom>
          <a:ln w="12600">
            <a:noFill/>
          </a:ln>
        </p:spPr>
      </p:pic>
      <p:pic>
        <p:nvPicPr>
          <p:cNvPr id="151" name="Picture 3"/>
          <p:cNvPicPr/>
          <p:nvPr/>
        </p:nvPicPr>
        <p:blipFill>
          <a:blip r:embed="rId6"/>
          <a:srcRect b="14103"/>
          <a:stretch/>
        </p:blipFill>
        <p:spPr>
          <a:xfrm>
            <a:off x="3721680" y="3507840"/>
            <a:ext cx="380880" cy="429120"/>
          </a:xfrm>
          <a:prstGeom prst="rect">
            <a:avLst/>
          </a:prstGeom>
          <a:ln w="12600">
            <a:noFill/>
          </a:ln>
        </p:spPr>
      </p:pic>
      <p:sp>
        <p:nvSpPr>
          <p:cNvPr id="152" name="CustomShape 2"/>
          <p:cNvSpPr/>
          <p:nvPr/>
        </p:nvSpPr>
        <p:spPr>
          <a:xfrm>
            <a:off x="557280" y="4094640"/>
            <a:ext cx="3877200" cy="3024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ru-RU" sz="1400" b="1" strike="noStrike" spc="-1" dirty="0">
                <a:solidFill>
                  <a:srgbClr val="FF7C80"/>
                </a:solidFill>
                <a:latin typeface="Calibri"/>
                <a:ea typeface="Calibri"/>
              </a:rPr>
              <a:t>1 </a:t>
            </a:r>
            <a:r>
              <a:rPr lang="en-US" sz="1400" b="1" spc="-1" dirty="0" smtClean="0">
                <a:solidFill>
                  <a:srgbClr val="FF7C80"/>
                </a:solidFill>
                <a:latin typeface="Calibri"/>
                <a:ea typeface="Calibri"/>
              </a:rPr>
              <a:t>pack </a:t>
            </a:r>
            <a:r>
              <a:rPr lang="ru-RU" sz="1400" b="0" strike="noStrike" spc="-1" dirty="0" smtClean="0">
                <a:solidFill>
                  <a:srgbClr val="FF7C80"/>
                </a:solidFill>
                <a:latin typeface="Calibri"/>
                <a:ea typeface="Calibri"/>
              </a:rPr>
              <a:t>= </a:t>
            </a:r>
            <a:r>
              <a:rPr lang="ru-RU" sz="1400" b="0" strike="noStrike" spc="-1" dirty="0">
                <a:solidFill>
                  <a:srgbClr val="FF7C80"/>
                </a:solidFill>
                <a:latin typeface="Calibri"/>
                <a:ea typeface="Calibri"/>
              </a:rPr>
              <a:t>30 </a:t>
            </a:r>
            <a:r>
              <a:rPr lang="en-US" sz="1400" b="0" strike="noStrike" spc="-1" dirty="0" smtClean="0">
                <a:solidFill>
                  <a:srgbClr val="FF7C80"/>
                </a:solidFill>
                <a:latin typeface="Calibri"/>
                <a:ea typeface="Calibri"/>
              </a:rPr>
              <a:t>capsules in blisters</a:t>
            </a:r>
            <a:endParaRPr lang="ru-RU" sz="1400" b="0" strike="noStrike" spc="-1" dirty="0">
              <a:latin typeface="Arial"/>
            </a:endParaRPr>
          </a:p>
        </p:txBody>
      </p:sp>
      <p:pic>
        <p:nvPicPr>
          <p:cNvPr id="153" name="Picture 2"/>
          <p:cNvPicPr/>
          <p:nvPr/>
        </p:nvPicPr>
        <p:blipFill>
          <a:blip r:embed="rId7"/>
          <a:stretch/>
        </p:blipFill>
        <p:spPr>
          <a:xfrm>
            <a:off x="4251960" y="1067400"/>
            <a:ext cx="3336840" cy="399600"/>
          </a:xfrm>
          <a:prstGeom prst="rect">
            <a:avLst/>
          </a:prstGeom>
          <a:ln w="12600">
            <a:noFill/>
          </a:ln>
        </p:spPr>
      </p:pic>
      <p:pic>
        <p:nvPicPr>
          <p:cNvPr id="154" name="Изображение 17"/>
          <p:cNvPicPr/>
          <p:nvPr/>
        </p:nvPicPr>
        <p:blipFill>
          <a:blip r:embed="rId8"/>
          <a:stretch/>
        </p:blipFill>
        <p:spPr>
          <a:xfrm>
            <a:off x="8475840" y="110520"/>
            <a:ext cx="514080" cy="339480"/>
          </a:xfrm>
          <a:prstGeom prst="rect">
            <a:avLst/>
          </a:prstGeom>
          <a:ln w="12600">
            <a:noFill/>
          </a:ln>
        </p:spPr>
      </p:pic>
      <p:pic>
        <p:nvPicPr>
          <p:cNvPr id="155" name="Рисунок 2"/>
          <p:cNvPicPr/>
          <p:nvPr/>
        </p:nvPicPr>
        <p:blipFill>
          <a:blip r:embed="rId9"/>
          <a:stretch/>
        </p:blipFill>
        <p:spPr>
          <a:xfrm>
            <a:off x="726660" y="685440"/>
            <a:ext cx="2513160" cy="3560400"/>
          </a:xfrm>
          <a:prstGeom prst="rect">
            <a:avLst/>
          </a:prstGeom>
          <a:ln w="12600">
            <a:noFill/>
          </a:ln>
        </p:spPr>
      </p:pic>
      <p:pic>
        <p:nvPicPr>
          <p:cNvPr id="156" name="Рисунок 20"/>
          <p:cNvPicPr/>
          <p:nvPr/>
        </p:nvPicPr>
        <p:blipFill>
          <a:blip r:embed="rId10"/>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Рисунок 14"/>
          <p:cNvPicPr/>
          <p:nvPr/>
        </p:nvPicPr>
        <p:blipFill>
          <a:blip r:embed="rId3"/>
          <a:stretch/>
        </p:blipFill>
        <p:spPr>
          <a:xfrm>
            <a:off x="-16560" y="0"/>
            <a:ext cx="7347600" cy="5142960"/>
          </a:xfrm>
          <a:prstGeom prst="rect">
            <a:avLst/>
          </a:prstGeom>
          <a:ln w="12600">
            <a:noFill/>
          </a:ln>
        </p:spPr>
      </p:pic>
      <p:sp>
        <p:nvSpPr>
          <p:cNvPr id="158" name="CustomShape 1"/>
          <p:cNvSpPr/>
          <p:nvPr/>
        </p:nvSpPr>
        <p:spPr>
          <a:xfrm>
            <a:off x="3328200" y="4461120"/>
            <a:ext cx="2486160" cy="29124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ctr">
              <a:lnSpc>
                <a:spcPts val="2299"/>
              </a:lnSpc>
            </a:pPr>
            <a:r>
              <a:rPr lang="ru-RU" sz="1200" b="0" strike="noStrike" spc="46">
                <a:solidFill>
                  <a:srgbClr val="F2F2F2"/>
                </a:solidFill>
                <a:latin typeface="Calibri"/>
                <a:ea typeface="Calibri"/>
              </a:rPr>
              <a:t>CORAL-CLUB.COM</a:t>
            </a:r>
            <a:endParaRPr lang="ru-RU" sz="1200" b="0" strike="noStrike" spc="-1">
              <a:latin typeface="Arial"/>
            </a:endParaRPr>
          </a:p>
        </p:txBody>
      </p:sp>
      <p:sp>
        <p:nvSpPr>
          <p:cNvPr id="159" name="CustomShape 2"/>
          <p:cNvSpPr/>
          <p:nvPr/>
        </p:nvSpPr>
        <p:spPr>
          <a:xfrm>
            <a:off x="3852000" y="915480"/>
            <a:ext cx="5290920" cy="299592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ctr">
              <a:lnSpc>
                <a:spcPts val="5899"/>
              </a:lnSpc>
            </a:pPr>
            <a:endParaRPr lang="ru-RU" sz="1800" b="0" strike="noStrike" spc="-1" dirty="0">
              <a:latin typeface="Arial"/>
            </a:endParaRPr>
          </a:p>
          <a:p>
            <a:pPr>
              <a:lnSpc>
                <a:spcPts val="5899"/>
              </a:lnSpc>
            </a:pPr>
            <a:r>
              <a:rPr lang="en-US" sz="2400" b="1" strike="noStrike" spc="233" dirty="0" smtClean="0">
                <a:solidFill>
                  <a:srgbClr val="000000"/>
                </a:solidFill>
                <a:latin typeface="Calibri"/>
                <a:ea typeface="Calibri"/>
              </a:rPr>
              <a:t>25</a:t>
            </a:r>
            <a:r>
              <a:rPr lang="ru-RU" sz="2400" b="1" strike="noStrike" spc="233" dirty="0" smtClean="0">
                <a:solidFill>
                  <a:srgbClr val="000000"/>
                </a:solidFill>
                <a:latin typeface="Calibri"/>
                <a:ea typeface="Calibri"/>
              </a:rPr>
              <a:t> </a:t>
            </a:r>
            <a:r>
              <a:rPr lang="en-US" sz="2400" b="1" strike="noStrike" spc="233" dirty="0" smtClean="0">
                <a:solidFill>
                  <a:srgbClr val="000000"/>
                </a:solidFill>
                <a:latin typeface="Calibri"/>
                <a:ea typeface="Calibri"/>
              </a:rPr>
              <a:t>c.u.</a:t>
            </a:r>
            <a:r>
              <a:rPr lang="ru-RU" sz="2400" b="1" strike="noStrike" spc="233" dirty="0" smtClean="0">
                <a:solidFill>
                  <a:srgbClr val="000000"/>
                </a:solidFill>
                <a:latin typeface="Calibri"/>
                <a:ea typeface="Calibri"/>
              </a:rPr>
              <a:t> </a:t>
            </a:r>
            <a:r>
              <a:rPr lang="en-US" sz="2400" b="1" strike="noStrike" spc="233" dirty="0" smtClean="0">
                <a:solidFill>
                  <a:srgbClr val="000000"/>
                </a:solidFill>
                <a:latin typeface="Calibri"/>
                <a:ea typeface="Calibri"/>
              </a:rPr>
              <a:t>retail price</a:t>
            </a:r>
            <a:endParaRPr lang="ru-RU" sz="2400" b="0" strike="noStrike" spc="-1" dirty="0">
              <a:latin typeface="Arial"/>
            </a:endParaRPr>
          </a:p>
          <a:p>
            <a:pPr>
              <a:lnSpc>
                <a:spcPts val="5899"/>
              </a:lnSpc>
            </a:pPr>
            <a:r>
              <a:rPr lang="en-US" sz="2400" b="1" strike="noStrike" spc="233" dirty="0" smtClean="0">
                <a:solidFill>
                  <a:srgbClr val="000000"/>
                </a:solidFill>
                <a:latin typeface="Calibri"/>
                <a:ea typeface="Calibri"/>
              </a:rPr>
              <a:t>20</a:t>
            </a:r>
            <a:r>
              <a:rPr lang="ru-RU" sz="2400" b="1" strike="noStrike" spc="233" dirty="0" smtClean="0">
                <a:solidFill>
                  <a:srgbClr val="000000"/>
                </a:solidFill>
                <a:latin typeface="Calibri"/>
                <a:ea typeface="Calibri"/>
              </a:rPr>
              <a:t> </a:t>
            </a:r>
            <a:r>
              <a:rPr lang="en-US" sz="2400" b="1" strike="noStrike" spc="233" dirty="0" smtClean="0">
                <a:solidFill>
                  <a:srgbClr val="000000"/>
                </a:solidFill>
                <a:latin typeface="Calibri"/>
                <a:ea typeface="Calibri"/>
              </a:rPr>
              <a:t>c</a:t>
            </a:r>
            <a:r>
              <a:rPr lang="ru-RU" sz="2400" b="1" strike="noStrike" spc="233" dirty="0" smtClean="0">
                <a:solidFill>
                  <a:srgbClr val="000000"/>
                </a:solidFill>
                <a:latin typeface="Calibri"/>
                <a:ea typeface="Calibri"/>
              </a:rPr>
              <a:t>.</a:t>
            </a:r>
            <a:r>
              <a:rPr lang="en-US" sz="2400" b="1" strike="noStrike" spc="233" dirty="0" smtClean="0">
                <a:solidFill>
                  <a:srgbClr val="000000"/>
                </a:solidFill>
                <a:latin typeface="Calibri"/>
                <a:ea typeface="Calibri"/>
              </a:rPr>
              <a:t>u</a:t>
            </a:r>
            <a:r>
              <a:rPr lang="ru-RU" sz="2400" b="1" strike="noStrike" spc="233" dirty="0" smtClean="0">
                <a:solidFill>
                  <a:srgbClr val="000000"/>
                </a:solidFill>
                <a:latin typeface="Calibri"/>
                <a:ea typeface="Calibri"/>
              </a:rPr>
              <a:t>. </a:t>
            </a:r>
            <a:r>
              <a:rPr lang="en-US" sz="2400" b="1" strike="noStrike" spc="233" dirty="0" smtClean="0">
                <a:solidFill>
                  <a:srgbClr val="000000"/>
                </a:solidFill>
                <a:latin typeface="Calibri"/>
                <a:ea typeface="Calibri"/>
              </a:rPr>
              <a:t>member price</a:t>
            </a:r>
            <a:endParaRPr lang="ru-RU" sz="2400" b="0" strike="noStrike" spc="-1" dirty="0">
              <a:latin typeface="Arial"/>
            </a:endParaRPr>
          </a:p>
          <a:p>
            <a:pPr>
              <a:lnSpc>
                <a:spcPts val="5899"/>
              </a:lnSpc>
            </a:pPr>
            <a:r>
              <a:rPr lang="en-US" sz="2400" b="1" strike="noStrike" spc="233" dirty="0" smtClean="0">
                <a:solidFill>
                  <a:srgbClr val="000000"/>
                </a:solidFill>
                <a:latin typeface="Calibri"/>
                <a:ea typeface="Calibri"/>
              </a:rPr>
              <a:t>13</a:t>
            </a:r>
            <a:r>
              <a:rPr lang="ru-RU" sz="2400" b="1" strike="noStrike" spc="233" dirty="0" smtClean="0">
                <a:solidFill>
                  <a:srgbClr val="000000"/>
                </a:solidFill>
                <a:latin typeface="Calibri"/>
                <a:ea typeface="Calibri"/>
              </a:rPr>
              <a:t> </a:t>
            </a:r>
            <a:r>
              <a:rPr lang="en-US" sz="2400" b="1" strike="noStrike" spc="233" dirty="0" smtClean="0">
                <a:solidFill>
                  <a:srgbClr val="000000"/>
                </a:solidFill>
                <a:latin typeface="Calibri"/>
                <a:ea typeface="Calibri"/>
              </a:rPr>
              <a:t>volume points</a:t>
            </a:r>
            <a:endParaRPr lang="ru-RU" sz="2400" b="0" strike="noStrike" spc="-1" dirty="0">
              <a:latin typeface="Arial"/>
            </a:endParaRPr>
          </a:p>
        </p:txBody>
      </p:sp>
      <p:pic>
        <p:nvPicPr>
          <p:cNvPr id="160" name="Picture 2"/>
          <p:cNvPicPr/>
          <p:nvPr/>
        </p:nvPicPr>
        <p:blipFill>
          <a:blip r:embed="rId4"/>
          <a:stretch/>
        </p:blipFill>
        <p:spPr>
          <a:xfrm>
            <a:off x="3780000" y="1022760"/>
            <a:ext cx="3675960" cy="440640"/>
          </a:xfrm>
          <a:prstGeom prst="rect">
            <a:avLst/>
          </a:prstGeom>
          <a:ln w="12600">
            <a:noFill/>
          </a:ln>
        </p:spPr>
      </p:pic>
      <p:pic>
        <p:nvPicPr>
          <p:cNvPr id="161" name="Изображение 17"/>
          <p:cNvPicPr/>
          <p:nvPr/>
        </p:nvPicPr>
        <p:blipFill>
          <a:blip r:embed="rId5"/>
          <a:stretch/>
        </p:blipFill>
        <p:spPr>
          <a:xfrm>
            <a:off x="8475840" y="110520"/>
            <a:ext cx="514080" cy="339480"/>
          </a:xfrm>
          <a:prstGeom prst="rect">
            <a:avLst/>
          </a:prstGeom>
          <a:ln w="12600">
            <a:noFill/>
          </a:ln>
        </p:spPr>
      </p:pic>
      <p:pic>
        <p:nvPicPr>
          <p:cNvPr id="162" name="Рисунок 2"/>
          <p:cNvPicPr/>
          <p:nvPr/>
        </p:nvPicPr>
        <p:blipFill>
          <a:blip r:embed="rId6"/>
          <a:stretch/>
        </p:blipFill>
        <p:spPr>
          <a:xfrm>
            <a:off x="683640" y="900000"/>
            <a:ext cx="2513160" cy="3560400"/>
          </a:xfrm>
          <a:prstGeom prst="rect">
            <a:avLst/>
          </a:prstGeom>
          <a:ln w="12600">
            <a:noFill/>
          </a:ln>
        </p:spPr>
      </p:pic>
      <p:pic>
        <p:nvPicPr>
          <p:cNvPr id="163" name="Рисунок 16"/>
          <p:cNvPicPr/>
          <p:nvPr/>
        </p:nvPicPr>
        <p:blipFill>
          <a:blip r:embed="rId7"/>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Рисунок 2"/>
          <p:cNvPicPr/>
          <p:nvPr/>
        </p:nvPicPr>
        <p:blipFill>
          <a:blip r:embed="rId3"/>
          <a:stretch/>
        </p:blipFill>
        <p:spPr>
          <a:xfrm>
            <a:off x="-16560" y="0"/>
            <a:ext cx="7347600" cy="5142960"/>
          </a:xfrm>
          <a:prstGeom prst="rect">
            <a:avLst/>
          </a:prstGeom>
          <a:ln w="12600">
            <a:noFill/>
          </a:ln>
        </p:spPr>
      </p:pic>
      <p:sp>
        <p:nvSpPr>
          <p:cNvPr id="165" name="CustomShape 1"/>
          <p:cNvSpPr/>
          <p:nvPr/>
        </p:nvSpPr>
        <p:spPr>
          <a:xfrm>
            <a:off x="3704040" y="1716840"/>
            <a:ext cx="4899600" cy="37396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en-US" sz="1600" b="1" strike="noStrike" spc="-1" dirty="0" smtClean="0">
                <a:solidFill>
                  <a:srgbClr val="FF7C80"/>
                </a:solidFill>
                <a:latin typeface="Calibri"/>
                <a:ea typeface="Calibri"/>
              </a:rPr>
              <a:t>Easy and convenient</a:t>
            </a:r>
            <a:r>
              <a:rPr dirty="0"/>
              <a:t/>
            </a:r>
            <a:br>
              <a:rPr dirty="0"/>
            </a:br>
            <a:r>
              <a:rPr lang="en-US" sz="1600" b="0" strike="noStrike" spc="-1" dirty="0" smtClean="0">
                <a:solidFill>
                  <a:srgbClr val="000000"/>
                </a:solidFill>
                <a:latin typeface="Calibri"/>
                <a:ea typeface="Calibri"/>
              </a:rPr>
              <a:t>1 capsule once a day</a:t>
            </a:r>
            <a:r>
              <a:rPr dirty="0"/>
              <a:t/>
            </a:r>
            <a:br>
              <a:rPr dirty="0"/>
            </a:br>
            <a:endParaRPr lang="ru-RU" sz="1600" b="0" strike="noStrike" spc="-1" dirty="0">
              <a:latin typeface="Arial"/>
            </a:endParaRPr>
          </a:p>
          <a:p>
            <a:pPr>
              <a:lnSpc>
                <a:spcPct val="100000"/>
              </a:lnSpc>
            </a:pPr>
            <a:r>
              <a:rPr lang="en-US" sz="1600" b="1" strike="noStrike" spc="-1" dirty="0" smtClean="0">
                <a:solidFill>
                  <a:srgbClr val="FF7C80"/>
                </a:solidFill>
                <a:latin typeface="Calibri"/>
                <a:ea typeface="Calibri"/>
              </a:rPr>
              <a:t>Beta-glucans</a:t>
            </a:r>
            <a:r>
              <a:rPr dirty="0"/>
              <a:t/>
            </a:r>
            <a:br>
              <a:rPr dirty="0"/>
            </a:br>
            <a:r>
              <a:rPr lang="en-US" sz="1600" spc="-1" dirty="0">
                <a:solidFill>
                  <a:srgbClr val="000000"/>
                </a:solidFill>
                <a:latin typeface="Calibri"/>
                <a:ea typeface="Calibri"/>
              </a:rPr>
              <a:t>have </a:t>
            </a:r>
            <a:r>
              <a:rPr lang="en-US" sz="1600" spc="-1" dirty="0" smtClean="0">
                <a:solidFill>
                  <a:srgbClr val="000000"/>
                </a:solidFill>
                <a:latin typeface="Calibri"/>
                <a:ea typeface="Calibri"/>
              </a:rPr>
              <a:t>immune-modulatory properties</a:t>
            </a:r>
            <a:endParaRPr lang="ru-RU" sz="1600" b="0" strike="noStrike" spc="-1" dirty="0" smtClean="0">
              <a:solidFill>
                <a:srgbClr val="000000"/>
              </a:solidFill>
              <a:latin typeface="Calibri"/>
              <a:ea typeface="Calibri"/>
            </a:endParaRPr>
          </a:p>
          <a:p>
            <a:pPr>
              <a:lnSpc>
                <a:spcPct val="100000"/>
              </a:lnSpc>
            </a:pPr>
            <a:endParaRPr lang="ru-RU" sz="1600" b="0" strike="noStrike" spc="-1" dirty="0" smtClean="0">
              <a:latin typeface="Arial"/>
            </a:endParaRPr>
          </a:p>
          <a:p>
            <a:pPr>
              <a:lnSpc>
                <a:spcPct val="100000"/>
              </a:lnSpc>
            </a:pPr>
            <a:r>
              <a:rPr lang="en-US" sz="1600" b="1" strike="noStrike" spc="-1" dirty="0" smtClean="0">
                <a:solidFill>
                  <a:srgbClr val="FF7C80"/>
                </a:solidFill>
                <a:latin typeface="Calibri"/>
                <a:ea typeface="Calibri"/>
              </a:rPr>
              <a:t>Essential oils and extracts</a:t>
            </a:r>
            <a:endParaRPr lang="ru-RU" sz="1600" b="0" strike="noStrike" spc="-1" dirty="0">
              <a:latin typeface="Arial"/>
            </a:endParaRPr>
          </a:p>
          <a:p>
            <a:pPr>
              <a:lnSpc>
                <a:spcPct val="100000"/>
              </a:lnSpc>
            </a:pPr>
            <a:r>
              <a:rPr lang="en-US" sz="1600" spc="-1" dirty="0">
                <a:solidFill>
                  <a:srgbClr val="000000"/>
                </a:solidFill>
                <a:latin typeface="Calibri"/>
                <a:ea typeface="Calibri"/>
              </a:rPr>
              <a:t>r</a:t>
            </a:r>
            <a:r>
              <a:rPr lang="en-US" sz="1600" b="0" strike="noStrike" spc="-1" dirty="0" smtClean="0">
                <a:solidFill>
                  <a:srgbClr val="000000"/>
                </a:solidFill>
                <a:latin typeface="Calibri"/>
                <a:ea typeface="Calibri"/>
              </a:rPr>
              <a:t>elieve cold and flu symptoms</a:t>
            </a:r>
            <a:endParaRPr lang="ru-RU" sz="1600" b="0" strike="noStrike" spc="-1" dirty="0">
              <a:latin typeface="Arial"/>
            </a:endParaRPr>
          </a:p>
          <a:p>
            <a:pPr>
              <a:lnSpc>
                <a:spcPct val="100000"/>
              </a:lnSpc>
            </a:pPr>
            <a:endParaRPr lang="ru-RU" sz="1600" b="0" strike="noStrike" spc="-1" dirty="0">
              <a:latin typeface="Arial"/>
            </a:endParaRPr>
          </a:p>
          <a:p>
            <a:pPr>
              <a:lnSpc>
                <a:spcPct val="100000"/>
              </a:lnSpc>
            </a:pPr>
            <a:r>
              <a:rPr lang="en-US" sz="1600" b="1" strike="noStrike" spc="-1" dirty="0" smtClean="0">
                <a:solidFill>
                  <a:srgbClr val="FF7C80"/>
                </a:solidFill>
                <a:latin typeface="Calibri"/>
                <a:ea typeface="Calibri"/>
              </a:rPr>
              <a:t>Antioxidant protection</a:t>
            </a:r>
            <a:endParaRPr lang="ru-RU" sz="1600" b="0" strike="noStrike" spc="-1" dirty="0">
              <a:latin typeface="Arial"/>
            </a:endParaRPr>
          </a:p>
          <a:p>
            <a:pPr>
              <a:lnSpc>
                <a:spcPct val="100000"/>
              </a:lnSpc>
            </a:pPr>
            <a:r>
              <a:rPr lang="en-US" sz="1600" spc="-1" dirty="0">
                <a:solidFill>
                  <a:srgbClr val="000000"/>
                </a:solidFill>
                <a:latin typeface="Calibri"/>
                <a:ea typeface="Calibri"/>
              </a:rPr>
              <a:t>t</a:t>
            </a:r>
            <a:r>
              <a:rPr lang="en-US" sz="1600" b="0" strike="noStrike" spc="-1" dirty="0" smtClean="0">
                <a:solidFill>
                  <a:srgbClr val="000000"/>
                </a:solidFill>
                <a:latin typeface="Calibri"/>
                <a:ea typeface="Calibri"/>
              </a:rPr>
              <a:t>o stay healthy and young</a:t>
            </a:r>
            <a:endParaRPr lang="ru-RU" sz="1600" b="0" strike="noStrike" spc="-1" dirty="0">
              <a:latin typeface="Arial"/>
            </a:endParaRPr>
          </a:p>
          <a:p>
            <a:pPr>
              <a:lnSpc>
                <a:spcPct val="100000"/>
              </a:lnSpc>
            </a:pPr>
            <a:endParaRPr lang="ru-RU" sz="1600" b="0" strike="noStrike" spc="-1" dirty="0">
              <a:latin typeface="Arial"/>
            </a:endParaRPr>
          </a:p>
          <a:p>
            <a:pPr>
              <a:lnSpc>
                <a:spcPct val="100000"/>
              </a:lnSpc>
            </a:pPr>
            <a:endParaRPr lang="ru-RU" sz="1600" b="0" strike="noStrike" spc="-1" dirty="0">
              <a:latin typeface="Arial"/>
            </a:endParaRPr>
          </a:p>
          <a:p>
            <a:pPr>
              <a:lnSpc>
                <a:spcPct val="100000"/>
              </a:lnSpc>
            </a:pPr>
            <a:r>
              <a:rPr dirty="0"/>
              <a:t/>
            </a:r>
            <a:br>
              <a:rPr dirty="0"/>
            </a:br>
            <a:endParaRPr lang="ru-RU" sz="1600" b="0" strike="noStrike" spc="-1" dirty="0">
              <a:latin typeface="Arial"/>
            </a:endParaRPr>
          </a:p>
        </p:txBody>
      </p:sp>
      <p:pic>
        <p:nvPicPr>
          <p:cNvPr id="166" name="Изображение 17"/>
          <p:cNvPicPr/>
          <p:nvPr/>
        </p:nvPicPr>
        <p:blipFill>
          <a:blip r:embed="rId4"/>
          <a:stretch/>
        </p:blipFill>
        <p:spPr>
          <a:xfrm>
            <a:off x="8475840" y="110520"/>
            <a:ext cx="514080" cy="339480"/>
          </a:xfrm>
          <a:prstGeom prst="rect">
            <a:avLst/>
          </a:prstGeom>
          <a:ln w="12600">
            <a:noFill/>
          </a:ln>
        </p:spPr>
      </p:pic>
      <p:pic>
        <p:nvPicPr>
          <p:cNvPr id="167" name="Picture 2"/>
          <p:cNvPicPr/>
          <p:nvPr/>
        </p:nvPicPr>
        <p:blipFill>
          <a:blip r:embed="rId5"/>
          <a:stretch/>
        </p:blipFill>
        <p:spPr>
          <a:xfrm>
            <a:off x="3492000" y="450720"/>
            <a:ext cx="4215240" cy="1257840"/>
          </a:xfrm>
          <a:prstGeom prst="rect">
            <a:avLst/>
          </a:prstGeom>
          <a:ln w="12600">
            <a:noFill/>
          </a:ln>
        </p:spPr>
      </p:pic>
      <p:pic>
        <p:nvPicPr>
          <p:cNvPr id="168" name="Рисунок 2"/>
          <p:cNvPicPr/>
          <p:nvPr/>
        </p:nvPicPr>
        <p:blipFill>
          <a:blip r:embed="rId6"/>
          <a:stretch/>
        </p:blipFill>
        <p:spPr>
          <a:xfrm>
            <a:off x="683640" y="900000"/>
            <a:ext cx="2513160" cy="3560400"/>
          </a:xfrm>
          <a:prstGeom prst="rect">
            <a:avLst/>
          </a:prstGeom>
          <a:ln w="12600">
            <a:noFill/>
          </a:ln>
        </p:spPr>
      </p:pic>
      <p:pic>
        <p:nvPicPr>
          <p:cNvPr id="169" name="Рисунок 18"/>
          <p:cNvPicPr/>
          <p:nvPr/>
        </p:nvPicPr>
        <p:blipFill>
          <a:blip r:embed="rId7"/>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Рисунок 19"/>
          <p:cNvPicPr/>
          <p:nvPr/>
        </p:nvPicPr>
        <p:blipFill>
          <a:blip r:embed="rId3"/>
          <a:stretch/>
        </p:blipFill>
        <p:spPr>
          <a:xfrm>
            <a:off x="-81874" y="540"/>
            <a:ext cx="7347600" cy="5142960"/>
          </a:xfrm>
          <a:prstGeom prst="rect">
            <a:avLst/>
          </a:prstGeom>
          <a:ln w="12600">
            <a:noFill/>
          </a:ln>
        </p:spPr>
      </p:pic>
      <p:pic>
        <p:nvPicPr>
          <p:cNvPr id="63" name="Рисунок 10"/>
          <p:cNvPicPr/>
          <p:nvPr/>
        </p:nvPicPr>
        <p:blipFill>
          <a:blip r:embed="rId4"/>
          <a:stretch/>
        </p:blipFill>
        <p:spPr>
          <a:xfrm>
            <a:off x="6208920" y="2333160"/>
            <a:ext cx="2509560" cy="1748160"/>
          </a:xfrm>
          <a:prstGeom prst="rect">
            <a:avLst/>
          </a:prstGeom>
          <a:ln w="12600">
            <a:noFill/>
          </a:ln>
          <a:effectLst>
            <a:outerShdw blurRad="292100" dist="139700" dir="2700000" rotWithShape="0">
              <a:srgbClr val="333333">
                <a:alpha val="65000"/>
              </a:srgbClr>
            </a:outerShdw>
          </a:effectLst>
        </p:spPr>
      </p:pic>
      <p:pic>
        <p:nvPicPr>
          <p:cNvPr id="64" name="Рисунок 2"/>
          <p:cNvPicPr/>
          <p:nvPr/>
        </p:nvPicPr>
        <p:blipFill>
          <a:blip r:embed="rId5"/>
          <a:stretch/>
        </p:blipFill>
        <p:spPr>
          <a:xfrm>
            <a:off x="3488040" y="2392200"/>
            <a:ext cx="2415960" cy="1694880"/>
          </a:xfrm>
          <a:prstGeom prst="rect">
            <a:avLst/>
          </a:prstGeom>
          <a:ln w="12600">
            <a:noFill/>
          </a:ln>
          <a:effectLst>
            <a:outerShdw blurRad="292100" dist="139700" dir="2700000" rotWithShape="0">
              <a:srgbClr val="333333">
                <a:alpha val="65000"/>
              </a:srgbClr>
            </a:outerShdw>
          </a:effectLst>
        </p:spPr>
      </p:pic>
      <p:pic>
        <p:nvPicPr>
          <p:cNvPr id="65" name="Изображение 17"/>
          <p:cNvPicPr/>
          <p:nvPr/>
        </p:nvPicPr>
        <p:blipFill>
          <a:blip r:embed="rId6"/>
          <a:stretch/>
        </p:blipFill>
        <p:spPr>
          <a:xfrm>
            <a:off x="8475840" y="110520"/>
            <a:ext cx="514080" cy="339480"/>
          </a:xfrm>
          <a:prstGeom prst="rect">
            <a:avLst/>
          </a:prstGeom>
          <a:ln w="12600">
            <a:noFill/>
          </a:ln>
        </p:spPr>
      </p:pic>
      <p:sp>
        <p:nvSpPr>
          <p:cNvPr id="66" name="CustomShape 1"/>
          <p:cNvSpPr/>
          <p:nvPr/>
        </p:nvSpPr>
        <p:spPr>
          <a:xfrm>
            <a:off x="234360" y="546480"/>
            <a:ext cx="8463600" cy="4550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gn="ctr">
              <a:lnSpc>
                <a:spcPct val="100000"/>
              </a:lnSpc>
            </a:pPr>
            <a:r>
              <a:rPr lang="en-US" sz="2400" b="1" spc="-1" dirty="0">
                <a:solidFill>
                  <a:srgbClr val="FF7C80"/>
                </a:solidFill>
                <a:latin typeface="Calibri"/>
              </a:rPr>
              <a:t>F</a:t>
            </a:r>
            <a:r>
              <a:rPr lang="en-US" sz="2400" b="1" spc="-1" dirty="0" smtClean="0">
                <a:solidFill>
                  <a:srgbClr val="FF7C80"/>
                </a:solidFill>
                <a:latin typeface="Calibri"/>
              </a:rPr>
              <a:t>lu season</a:t>
            </a:r>
            <a:endParaRPr lang="ru-RU" sz="2400" b="0" strike="noStrike" spc="-1" dirty="0">
              <a:latin typeface="Arial"/>
            </a:endParaRPr>
          </a:p>
        </p:txBody>
      </p:sp>
      <p:pic>
        <p:nvPicPr>
          <p:cNvPr id="67" name="Рисунок 18"/>
          <p:cNvPicPr/>
          <p:nvPr/>
        </p:nvPicPr>
        <p:blipFill>
          <a:blip r:embed="rId7"/>
          <a:srcRect l="43713" t="82007" r="42136" b="10746"/>
          <a:stretch/>
        </p:blipFill>
        <p:spPr>
          <a:xfrm>
            <a:off x="3780000" y="4572720"/>
            <a:ext cx="1780920" cy="494280"/>
          </a:xfrm>
          <a:prstGeom prst="rect">
            <a:avLst/>
          </a:prstGeom>
          <a:ln w="12600">
            <a:noFill/>
          </a:ln>
        </p:spPr>
      </p:pic>
      <p:sp>
        <p:nvSpPr>
          <p:cNvPr id="68" name="CustomShape 2"/>
          <p:cNvSpPr/>
          <p:nvPr/>
        </p:nvSpPr>
        <p:spPr>
          <a:xfrm>
            <a:off x="325080" y="1199880"/>
            <a:ext cx="2626200" cy="11563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US" sz="1600" b="1" strike="noStrike" spc="-1" dirty="0" smtClean="0">
                <a:solidFill>
                  <a:srgbClr val="000000"/>
                </a:solidFill>
                <a:latin typeface="Calibri"/>
                <a:ea typeface="Calibri"/>
              </a:rPr>
              <a:t>Favourite time of year for viruses and bacteria</a:t>
            </a:r>
            <a:endParaRPr lang="ru-RU" sz="1600" b="0" strike="noStrike" spc="-1" dirty="0">
              <a:latin typeface="Arial"/>
            </a:endParaRPr>
          </a:p>
        </p:txBody>
      </p:sp>
      <p:sp>
        <p:nvSpPr>
          <p:cNvPr id="69" name="CustomShape 3"/>
          <p:cNvSpPr/>
          <p:nvPr/>
        </p:nvSpPr>
        <p:spPr>
          <a:xfrm>
            <a:off x="3338973" y="1199880"/>
            <a:ext cx="2425320" cy="820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US" sz="1600" b="1" strike="noStrike" spc="-1" dirty="0" smtClean="0">
                <a:solidFill>
                  <a:srgbClr val="000000"/>
                </a:solidFill>
                <a:latin typeface="Calibri"/>
                <a:ea typeface="DejaVu Sans"/>
              </a:rPr>
              <a:t>Temporary depression of the immune system</a:t>
            </a:r>
            <a:endParaRPr lang="ru-RU" sz="1600" b="0" strike="noStrike" spc="-1" dirty="0">
              <a:latin typeface="Arial"/>
            </a:endParaRPr>
          </a:p>
        </p:txBody>
      </p:sp>
      <p:sp>
        <p:nvSpPr>
          <p:cNvPr id="70" name="CustomShape 4"/>
          <p:cNvSpPr/>
          <p:nvPr/>
        </p:nvSpPr>
        <p:spPr>
          <a:xfrm>
            <a:off x="6088680" y="1200600"/>
            <a:ext cx="2527200" cy="5774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US" sz="1600" b="1" strike="noStrike" spc="-1" dirty="0" smtClean="0">
                <a:solidFill>
                  <a:srgbClr val="000000"/>
                </a:solidFill>
                <a:latin typeface="Calibri"/>
                <a:ea typeface="Calibri"/>
              </a:rPr>
              <a:t>Insufficient attention to our health</a:t>
            </a:r>
            <a:endParaRPr lang="ru-RU" sz="1600" b="0" strike="noStrike" spc="-1" dirty="0">
              <a:latin typeface="Arial"/>
            </a:endParaRPr>
          </a:p>
        </p:txBody>
      </p:sp>
      <p:pic>
        <p:nvPicPr>
          <p:cNvPr id="71" name="Рисунок 2"/>
          <p:cNvPicPr/>
          <p:nvPr/>
        </p:nvPicPr>
        <p:blipFill>
          <a:blip r:embed="rId5"/>
          <a:stretch/>
        </p:blipFill>
        <p:spPr>
          <a:xfrm>
            <a:off x="380160" y="2324880"/>
            <a:ext cx="2515680" cy="1764720"/>
          </a:xfrm>
          <a:prstGeom prst="rect">
            <a:avLst/>
          </a:prstGeom>
          <a:ln w="12600">
            <a:noFill/>
          </a:ln>
          <a:effectLst>
            <a:outerShdw blurRad="292100" dist="139700" dir="2700000" rotWithShape="0">
              <a:srgbClr val="333333">
                <a:alpha val="65000"/>
              </a:srgbClr>
            </a:outerShdw>
          </a:effectLst>
        </p:spPr>
      </p:pic>
      <p:pic>
        <p:nvPicPr>
          <p:cNvPr id="72" name="what-does-cannabis-do-to-the-immune-system-1.jpg"/>
          <p:cNvPicPr/>
          <p:nvPr/>
        </p:nvPicPr>
        <p:blipFill>
          <a:blip r:embed="rId8"/>
          <a:stretch/>
        </p:blipFill>
        <p:spPr>
          <a:xfrm>
            <a:off x="3083040" y="2325960"/>
            <a:ext cx="2941560" cy="176472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Рисунок 9"/>
          <p:cNvPicPr/>
          <p:nvPr/>
        </p:nvPicPr>
        <p:blipFill>
          <a:blip r:embed="rId3"/>
          <a:stretch/>
        </p:blipFill>
        <p:spPr>
          <a:xfrm>
            <a:off x="-16560" y="0"/>
            <a:ext cx="7347600" cy="5142960"/>
          </a:xfrm>
          <a:prstGeom prst="rect">
            <a:avLst/>
          </a:prstGeom>
          <a:ln w="12600">
            <a:noFill/>
          </a:ln>
        </p:spPr>
      </p:pic>
      <p:sp>
        <p:nvSpPr>
          <p:cNvPr id="74" name="CustomShape 1"/>
          <p:cNvSpPr/>
          <p:nvPr/>
        </p:nvSpPr>
        <p:spPr>
          <a:xfrm>
            <a:off x="4774320" y="635400"/>
            <a:ext cx="3951000" cy="50824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en-US" sz="2800" b="1" spc="-1" dirty="0">
                <a:solidFill>
                  <a:srgbClr val="FF7C80"/>
                </a:solidFill>
                <a:latin typeface="Calibri"/>
                <a:ea typeface="Calibri"/>
              </a:rPr>
              <a:t>Prevention is the </a:t>
            </a:r>
            <a:r>
              <a:rPr lang="en-US" sz="2800" b="1" spc="-1" dirty="0" smtClean="0">
                <a:solidFill>
                  <a:srgbClr val="FF7C80"/>
                </a:solidFill>
                <a:latin typeface="Calibri"/>
                <a:ea typeface="Calibri"/>
              </a:rPr>
              <a:t>best protection!</a:t>
            </a:r>
          </a:p>
          <a:p>
            <a:pPr>
              <a:lnSpc>
                <a:spcPct val="100000"/>
              </a:lnSpc>
            </a:pPr>
            <a:endParaRPr lang="en-US" sz="2800" b="1" spc="-1" dirty="0" smtClean="0">
              <a:solidFill>
                <a:srgbClr val="FF7C80"/>
              </a:solidFill>
              <a:latin typeface="Calibri"/>
              <a:ea typeface="Calibri"/>
            </a:endParaRPr>
          </a:p>
          <a:p>
            <a:pPr>
              <a:lnSpc>
                <a:spcPct val="100000"/>
              </a:lnSpc>
            </a:pPr>
            <a:r>
              <a:rPr lang="en-US" sz="1600" b="1" strike="noStrike" spc="-1" dirty="0" smtClean="0">
                <a:solidFill>
                  <a:srgbClr val="002060"/>
                </a:solidFill>
                <a:latin typeface="Calibri"/>
                <a:ea typeface="Calibri"/>
              </a:rPr>
              <a:t>It is impossible to isolate yourself and your loved ones from contact with carriers of the infection.</a:t>
            </a:r>
          </a:p>
          <a:p>
            <a:pPr>
              <a:lnSpc>
                <a:spcPct val="100000"/>
              </a:lnSpc>
            </a:pPr>
            <a:endParaRPr lang="ru-RU" sz="1600" b="0" strike="noStrike" spc="-1" dirty="0">
              <a:latin typeface="Arial"/>
            </a:endParaRPr>
          </a:p>
          <a:p>
            <a:pPr>
              <a:lnSpc>
                <a:spcPct val="100000"/>
              </a:lnSpc>
            </a:pPr>
            <a:r>
              <a:rPr dirty="0"/>
              <a:t/>
            </a:r>
            <a:br>
              <a:rPr dirty="0"/>
            </a:br>
            <a:r>
              <a:rPr lang="en-US" sz="1600" b="1" strike="noStrike" spc="-1" dirty="0" smtClean="0">
                <a:solidFill>
                  <a:srgbClr val="FF7C80"/>
                </a:solidFill>
                <a:latin typeface="Calibri"/>
                <a:ea typeface="Calibri"/>
              </a:rPr>
              <a:t>Boost your immune system</a:t>
            </a:r>
            <a:r>
              <a:rPr lang="en-US" sz="1600" b="1" spc="-1" dirty="0">
                <a:solidFill>
                  <a:srgbClr val="002060"/>
                </a:solidFill>
                <a:latin typeface="Calibri"/>
                <a:ea typeface="Calibri"/>
              </a:rPr>
              <a:t> </a:t>
            </a:r>
            <a:endParaRPr lang="en-US" sz="1600" b="1" spc="-1" dirty="0" smtClean="0">
              <a:solidFill>
                <a:srgbClr val="002060"/>
              </a:solidFill>
              <a:latin typeface="Calibri"/>
              <a:ea typeface="Calibri"/>
            </a:endParaRPr>
          </a:p>
          <a:p>
            <a:pPr>
              <a:lnSpc>
                <a:spcPct val="100000"/>
              </a:lnSpc>
            </a:pPr>
            <a:r>
              <a:rPr lang="en-US" sz="1600" b="1" spc="-1" dirty="0" smtClean="0">
                <a:solidFill>
                  <a:srgbClr val="002060"/>
                </a:solidFill>
                <a:latin typeface="Calibri"/>
                <a:ea typeface="Calibri"/>
              </a:rPr>
              <a:t>and protect your body!</a:t>
            </a:r>
            <a:r>
              <a:rPr dirty="0"/>
              <a:t/>
            </a:r>
            <a:br>
              <a:rPr dirty="0"/>
            </a:br>
            <a:endParaRPr lang="ru-RU" sz="1600" b="0" strike="noStrike" spc="-1" dirty="0">
              <a:latin typeface="Arial"/>
            </a:endParaRPr>
          </a:p>
          <a:p>
            <a:pPr>
              <a:lnSpc>
                <a:spcPct val="100000"/>
              </a:lnSpc>
            </a:pPr>
            <a:r>
              <a:rPr dirty="0"/>
              <a:t/>
            </a:r>
            <a:br>
              <a:rPr dirty="0"/>
            </a:br>
            <a:endParaRPr lang="ru-RU" sz="1600" b="0" strike="noStrike" spc="-1" dirty="0">
              <a:latin typeface="Arial"/>
            </a:endParaRPr>
          </a:p>
        </p:txBody>
      </p:sp>
      <p:pic>
        <p:nvPicPr>
          <p:cNvPr id="75" name="Изображение 17"/>
          <p:cNvPicPr/>
          <p:nvPr/>
        </p:nvPicPr>
        <p:blipFill>
          <a:blip r:embed="rId4"/>
          <a:stretch/>
        </p:blipFill>
        <p:spPr>
          <a:xfrm>
            <a:off x="8475840" y="110520"/>
            <a:ext cx="514080" cy="339480"/>
          </a:xfrm>
          <a:prstGeom prst="rect">
            <a:avLst/>
          </a:prstGeom>
          <a:ln w="12600">
            <a:noFill/>
          </a:ln>
        </p:spPr>
      </p:pic>
      <p:pic>
        <p:nvPicPr>
          <p:cNvPr id="76" name="Рисунок 8"/>
          <p:cNvPicPr/>
          <p:nvPr/>
        </p:nvPicPr>
        <p:blipFill>
          <a:blip r:embed="rId5"/>
          <a:srcRect l="43713" t="82007" r="42136" b="10746"/>
          <a:stretch/>
        </p:blipFill>
        <p:spPr>
          <a:xfrm>
            <a:off x="3780000" y="4572720"/>
            <a:ext cx="1780920" cy="494280"/>
          </a:xfrm>
          <a:prstGeom prst="rect">
            <a:avLst/>
          </a:prstGeom>
          <a:ln w="12600">
            <a:noFill/>
          </a:ln>
        </p:spPr>
      </p:pic>
      <p:pic>
        <p:nvPicPr>
          <p:cNvPr id="77" name="shutterstock_130094390.png"/>
          <p:cNvPicPr/>
          <p:nvPr/>
        </p:nvPicPr>
        <p:blipFill>
          <a:blip r:embed="rId6"/>
          <a:stretch/>
        </p:blipFill>
        <p:spPr>
          <a:xfrm>
            <a:off x="-16560" y="403920"/>
            <a:ext cx="4739040" cy="473904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15"/>
          <p:cNvPicPr/>
          <p:nvPr/>
        </p:nvPicPr>
        <p:blipFill>
          <a:blip r:embed="rId3"/>
          <a:stretch/>
        </p:blipFill>
        <p:spPr>
          <a:xfrm>
            <a:off x="-16560" y="0"/>
            <a:ext cx="7347600" cy="5142960"/>
          </a:xfrm>
          <a:prstGeom prst="rect">
            <a:avLst/>
          </a:prstGeom>
          <a:ln w="12600">
            <a:noFill/>
          </a:ln>
        </p:spPr>
      </p:pic>
      <p:pic>
        <p:nvPicPr>
          <p:cNvPr id="79" name="Рисунок 10"/>
          <p:cNvPicPr/>
          <p:nvPr/>
        </p:nvPicPr>
        <p:blipFill>
          <a:blip r:embed="rId4"/>
          <a:srcRect l="43713" t="82007" r="42136" b="10746"/>
          <a:stretch/>
        </p:blipFill>
        <p:spPr>
          <a:xfrm>
            <a:off x="3780000" y="4572720"/>
            <a:ext cx="1780920" cy="494280"/>
          </a:xfrm>
          <a:prstGeom prst="rect">
            <a:avLst/>
          </a:prstGeom>
          <a:ln w="12600">
            <a:noFill/>
          </a:ln>
        </p:spPr>
      </p:pic>
      <p:sp>
        <p:nvSpPr>
          <p:cNvPr id="80" name="CustomShape 1"/>
          <p:cNvSpPr/>
          <p:nvPr/>
        </p:nvSpPr>
        <p:spPr>
          <a:xfrm>
            <a:off x="8936280" y="4609440"/>
            <a:ext cx="206640" cy="306720"/>
          </a:xfrm>
          <a:prstGeom prst="rect">
            <a:avLst/>
          </a:prstGeom>
          <a:noFill/>
          <a:ln w="12600">
            <a:noFill/>
          </a:ln>
        </p:spPr>
        <p:style>
          <a:lnRef idx="0">
            <a:scrgbClr r="0" g="0" b="0"/>
          </a:lnRef>
          <a:fillRef idx="0">
            <a:scrgbClr r="0" g="0" b="0"/>
          </a:fillRef>
          <a:effectRef idx="0">
            <a:scrgbClr r="0" g="0" b="0"/>
          </a:effectRef>
          <a:fontRef idx="minor"/>
        </p:style>
      </p:sp>
      <p:pic>
        <p:nvPicPr>
          <p:cNvPr id="82" name="Picture 2"/>
          <p:cNvPicPr/>
          <p:nvPr/>
        </p:nvPicPr>
        <p:blipFill>
          <a:blip r:embed="rId5"/>
          <a:stretch/>
        </p:blipFill>
        <p:spPr>
          <a:xfrm>
            <a:off x="3348000" y="464400"/>
            <a:ext cx="3305160" cy="1029600"/>
          </a:xfrm>
          <a:prstGeom prst="rect">
            <a:avLst/>
          </a:prstGeom>
          <a:ln w="12600">
            <a:noFill/>
          </a:ln>
        </p:spPr>
      </p:pic>
      <p:pic>
        <p:nvPicPr>
          <p:cNvPr id="83" name="Picture 3"/>
          <p:cNvPicPr/>
          <p:nvPr/>
        </p:nvPicPr>
        <p:blipFill>
          <a:blip r:embed="rId6"/>
          <a:stretch/>
        </p:blipFill>
        <p:spPr>
          <a:xfrm>
            <a:off x="279720" y="570960"/>
            <a:ext cx="2798280" cy="3964680"/>
          </a:xfrm>
          <a:prstGeom prst="rect">
            <a:avLst/>
          </a:prstGeom>
          <a:ln w="12600">
            <a:noFill/>
          </a:ln>
        </p:spPr>
      </p:pic>
      <p:pic>
        <p:nvPicPr>
          <p:cNvPr id="84" name="Picture 2"/>
          <p:cNvPicPr/>
          <p:nvPr/>
        </p:nvPicPr>
        <p:blipFill>
          <a:blip r:embed="rId7"/>
          <a:stretch/>
        </p:blipFill>
        <p:spPr>
          <a:xfrm>
            <a:off x="2856960" y="1754640"/>
            <a:ext cx="1689120" cy="1440360"/>
          </a:xfrm>
          <a:prstGeom prst="rect">
            <a:avLst/>
          </a:prstGeom>
          <a:ln w="12600">
            <a:noFill/>
          </a:ln>
        </p:spPr>
      </p:pic>
      <p:pic>
        <p:nvPicPr>
          <p:cNvPr id="85" name="Изображение 17"/>
          <p:cNvPicPr/>
          <p:nvPr/>
        </p:nvPicPr>
        <p:blipFill>
          <a:blip r:embed="rId8"/>
          <a:stretch/>
        </p:blipFill>
        <p:spPr>
          <a:xfrm>
            <a:off x="8475840" y="110520"/>
            <a:ext cx="514080" cy="339480"/>
          </a:xfrm>
          <a:prstGeom prst="rect">
            <a:avLst/>
          </a:prstGeom>
          <a:ln w="12600">
            <a:noFill/>
          </a:ln>
        </p:spPr>
      </p:pic>
      <p:pic>
        <p:nvPicPr>
          <p:cNvPr id="86" name="Рисунок 15"/>
          <p:cNvPicPr/>
          <p:nvPr/>
        </p:nvPicPr>
        <p:blipFill>
          <a:blip r:embed="rId9"/>
          <a:stretch/>
        </p:blipFill>
        <p:spPr>
          <a:xfrm>
            <a:off x="2095920" y="3954960"/>
            <a:ext cx="826200" cy="695520"/>
          </a:xfrm>
          <a:prstGeom prst="rect">
            <a:avLst/>
          </a:prstGeom>
          <a:ln w="12600">
            <a:noFill/>
          </a:ln>
        </p:spPr>
      </p:pic>
      <p:pic>
        <p:nvPicPr>
          <p:cNvPr id="87" name="Picture 4"/>
          <p:cNvPicPr/>
          <p:nvPr/>
        </p:nvPicPr>
        <p:blipFill>
          <a:blip r:embed="rId10"/>
          <a:srcRect l="7862" t="24028"/>
          <a:stretch/>
        </p:blipFill>
        <p:spPr>
          <a:xfrm>
            <a:off x="3141720" y="3308760"/>
            <a:ext cx="1963440" cy="1341720"/>
          </a:xfrm>
          <a:prstGeom prst="rect">
            <a:avLst/>
          </a:prstGeom>
          <a:ln w="12600">
            <a:noFill/>
          </a:ln>
        </p:spPr>
      </p:pic>
      <p:pic>
        <p:nvPicPr>
          <p:cNvPr id="88" name="Рисунок 10"/>
          <p:cNvPicPr/>
          <p:nvPr/>
        </p:nvPicPr>
        <p:blipFill>
          <a:blip r:embed="rId11"/>
          <a:stretch/>
        </p:blipFill>
        <p:spPr>
          <a:xfrm>
            <a:off x="4985640" y="2677320"/>
            <a:ext cx="1151280" cy="767880"/>
          </a:xfrm>
          <a:prstGeom prst="rect">
            <a:avLst/>
          </a:prstGeom>
          <a:ln w="12600">
            <a:noFill/>
          </a:ln>
        </p:spPr>
      </p:pic>
      <p:pic>
        <p:nvPicPr>
          <p:cNvPr id="89" name="Рисунок 14"/>
          <p:cNvPicPr/>
          <p:nvPr/>
        </p:nvPicPr>
        <p:blipFill>
          <a:blip r:embed="rId12"/>
          <a:stretch/>
        </p:blipFill>
        <p:spPr>
          <a:xfrm>
            <a:off x="5177520" y="3840120"/>
            <a:ext cx="1046160" cy="695520"/>
          </a:xfrm>
          <a:prstGeom prst="rect">
            <a:avLst/>
          </a:prstGeom>
          <a:ln w="12600">
            <a:noFill/>
          </a:ln>
        </p:spPr>
      </p:pic>
      <p:pic>
        <p:nvPicPr>
          <p:cNvPr id="81" name="Рисунок 1"/>
          <p:cNvPicPr/>
          <p:nvPr/>
        </p:nvPicPr>
        <p:blipFill>
          <a:blip r:embed="rId13"/>
          <a:stretch/>
        </p:blipFill>
        <p:spPr>
          <a:xfrm>
            <a:off x="6484680" y="1058220"/>
            <a:ext cx="2724480" cy="4085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Рисунок 15"/>
          <p:cNvPicPr/>
          <p:nvPr/>
        </p:nvPicPr>
        <p:blipFill>
          <a:blip r:embed="rId3"/>
          <a:stretch/>
        </p:blipFill>
        <p:spPr>
          <a:xfrm>
            <a:off x="-16560" y="0"/>
            <a:ext cx="7347600" cy="5142960"/>
          </a:xfrm>
          <a:prstGeom prst="rect">
            <a:avLst/>
          </a:prstGeom>
          <a:ln w="12600">
            <a:noFill/>
          </a:ln>
        </p:spPr>
      </p:pic>
      <p:sp>
        <p:nvSpPr>
          <p:cNvPr id="91" name="CustomShape 1"/>
          <p:cNvSpPr/>
          <p:nvPr/>
        </p:nvSpPr>
        <p:spPr>
          <a:xfrm>
            <a:off x="8936280" y="4609440"/>
            <a:ext cx="206640" cy="306720"/>
          </a:xfrm>
          <a:prstGeom prst="rect">
            <a:avLst/>
          </a:prstGeom>
          <a:noFill/>
          <a:ln w="12600">
            <a:noFill/>
          </a:ln>
        </p:spPr>
        <p:style>
          <a:lnRef idx="0">
            <a:scrgbClr r="0" g="0" b="0"/>
          </a:lnRef>
          <a:fillRef idx="0">
            <a:scrgbClr r="0" g="0" b="0"/>
          </a:fillRef>
          <a:effectRef idx="0">
            <a:scrgbClr r="0" g="0" b="0"/>
          </a:effectRef>
          <a:fontRef idx="minor"/>
        </p:style>
      </p:sp>
      <p:sp>
        <p:nvSpPr>
          <p:cNvPr id="92" name="CustomShape 2"/>
          <p:cNvSpPr/>
          <p:nvPr/>
        </p:nvSpPr>
        <p:spPr>
          <a:xfrm>
            <a:off x="3513600" y="2066760"/>
            <a:ext cx="5438880" cy="2766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marL="285840" indent="-284760">
              <a:lnSpc>
                <a:spcPct val="100000"/>
              </a:lnSpc>
              <a:buClr>
                <a:srgbClr val="000000"/>
              </a:buClr>
              <a:buFont typeface="Arial"/>
              <a:buChar char="•"/>
            </a:pPr>
            <a:r>
              <a:rPr lang="en-US" sz="1600" b="1" strike="noStrike" spc="-1" dirty="0" smtClean="0">
                <a:solidFill>
                  <a:srgbClr val="000000"/>
                </a:solidFill>
                <a:latin typeface="Calibri"/>
                <a:ea typeface="Calibri"/>
              </a:rPr>
              <a:t>Want to boost their immunity in any season</a:t>
            </a:r>
            <a:r>
              <a:rPr dirty="0"/>
              <a:t/>
            </a:r>
            <a:br>
              <a:rPr dirty="0"/>
            </a:br>
            <a:r>
              <a:rPr lang="ru-RU" sz="1600" b="1" strike="noStrike" spc="-1" dirty="0">
                <a:solidFill>
                  <a:srgbClr val="000000"/>
                </a:solidFill>
                <a:latin typeface="Calibri"/>
                <a:ea typeface="Calibri"/>
              </a:rPr>
              <a:t> </a:t>
            </a:r>
            <a:endParaRPr lang="ru-RU" sz="1600" b="0" strike="noStrike" spc="-1" dirty="0">
              <a:latin typeface="Arial"/>
            </a:endParaRPr>
          </a:p>
          <a:p>
            <a:pPr marL="285840" indent="-284760">
              <a:lnSpc>
                <a:spcPct val="100000"/>
              </a:lnSpc>
              <a:buClr>
                <a:srgbClr val="000000"/>
              </a:buClr>
              <a:buFont typeface="Arial"/>
              <a:buChar char="•"/>
            </a:pPr>
            <a:r>
              <a:rPr lang="en-US" sz="1600" b="1" spc="-1" dirty="0" smtClean="0">
                <a:solidFill>
                  <a:srgbClr val="000000"/>
                </a:solidFill>
                <a:latin typeface="Calibri"/>
              </a:rPr>
              <a:t>Prefer prevention to treatment</a:t>
            </a:r>
            <a:endParaRPr lang="ru-RU" sz="1600" b="0" strike="noStrike" spc="-1" dirty="0">
              <a:latin typeface="Arial"/>
            </a:endParaRPr>
          </a:p>
          <a:p>
            <a:pPr>
              <a:lnSpc>
                <a:spcPct val="100000"/>
              </a:lnSpc>
            </a:pPr>
            <a:endParaRPr lang="ru-RU" sz="1600" b="0" strike="noStrike" spc="-1" dirty="0">
              <a:latin typeface="Arial"/>
            </a:endParaRPr>
          </a:p>
          <a:p>
            <a:pPr marL="285840" indent="-284760">
              <a:lnSpc>
                <a:spcPct val="100000"/>
              </a:lnSpc>
              <a:buClr>
                <a:srgbClr val="000000"/>
              </a:buClr>
              <a:buFont typeface="Arial"/>
              <a:buChar char="•"/>
            </a:pPr>
            <a:r>
              <a:rPr lang="en-US" sz="1600" b="1" strike="noStrike" spc="-1" dirty="0" smtClean="0">
                <a:solidFill>
                  <a:srgbClr val="000000"/>
                </a:solidFill>
                <a:latin typeface="Calibri"/>
                <a:ea typeface="Calibri"/>
              </a:rPr>
              <a:t>Spend time in close proximity with other people</a:t>
            </a:r>
            <a:endParaRPr lang="ru-RU" sz="1600" b="0" strike="noStrike" spc="-1" dirty="0">
              <a:latin typeface="Arial"/>
            </a:endParaRPr>
          </a:p>
          <a:p>
            <a:pPr>
              <a:lnSpc>
                <a:spcPct val="100000"/>
              </a:lnSpc>
            </a:pPr>
            <a:endParaRPr lang="ru-RU" sz="1600" b="0" strike="noStrike" spc="-1" dirty="0">
              <a:latin typeface="Arial"/>
            </a:endParaRPr>
          </a:p>
          <a:p>
            <a:pPr marL="285840" indent="-284760">
              <a:lnSpc>
                <a:spcPct val="100000"/>
              </a:lnSpc>
              <a:buClr>
                <a:srgbClr val="000000"/>
              </a:buClr>
              <a:buFont typeface="Arial"/>
              <a:buChar char="•"/>
            </a:pPr>
            <a:r>
              <a:rPr lang="en-US" sz="1600" b="1" strike="noStrike" spc="-1" dirty="0" smtClean="0">
                <a:solidFill>
                  <a:srgbClr val="000000"/>
                </a:solidFill>
                <a:latin typeface="Calibri"/>
                <a:ea typeface="Calibri"/>
              </a:rPr>
              <a:t>Choose products based on natural ingredients</a:t>
            </a:r>
            <a:endParaRPr lang="ru-RU" sz="1600" b="0" strike="noStrike" spc="-1" dirty="0">
              <a:latin typeface="Arial"/>
            </a:endParaRPr>
          </a:p>
          <a:p>
            <a:pPr>
              <a:lnSpc>
                <a:spcPct val="100000"/>
              </a:lnSpc>
            </a:pPr>
            <a:r>
              <a:rPr dirty="0"/>
              <a:t/>
            </a:r>
            <a:br>
              <a:rPr dirty="0"/>
            </a:br>
            <a:r>
              <a:rPr lang="ru-RU" sz="1600" b="0" strike="noStrike" spc="-1" dirty="0">
                <a:solidFill>
                  <a:srgbClr val="000000"/>
                </a:solidFill>
                <a:latin typeface="Calibri"/>
                <a:ea typeface="Calibri"/>
              </a:rPr>
              <a:t> </a:t>
            </a:r>
            <a:endParaRPr lang="ru-RU" sz="1600" b="0" strike="noStrike" spc="-1" dirty="0">
              <a:latin typeface="Arial"/>
            </a:endParaRPr>
          </a:p>
        </p:txBody>
      </p:sp>
      <p:sp>
        <p:nvSpPr>
          <p:cNvPr id="93" name="CustomShape 3"/>
          <p:cNvSpPr/>
          <p:nvPr/>
        </p:nvSpPr>
        <p:spPr>
          <a:xfrm>
            <a:off x="3831120" y="1607400"/>
            <a:ext cx="4968000" cy="3326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en-US" sz="1600" b="1" strike="noStrike" spc="-1" dirty="0" smtClean="0">
                <a:solidFill>
                  <a:srgbClr val="FF7C80"/>
                </a:solidFill>
                <a:latin typeface="Calibri"/>
                <a:ea typeface="Calibri"/>
              </a:rPr>
              <a:t>Is recommended for people who</a:t>
            </a:r>
            <a:r>
              <a:rPr lang="ru-RU" sz="1600" b="1" strike="noStrike" spc="-1" dirty="0" smtClean="0">
                <a:solidFill>
                  <a:srgbClr val="FF7C80"/>
                </a:solidFill>
                <a:latin typeface="Calibri"/>
                <a:ea typeface="Calibri"/>
              </a:rPr>
              <a:t>:</a:t>
            </a:r>
            <a:endParaRPr lang="ru-RU" sz="1600" b="0" strike="noStrike" spc="-1" dirty="0">
              <a:latin typeface="Arial"/>
            </a:endParaRPr>
          </a:p>
        </p:txBody>
      </p:sp>
      <p:pic>
        <p:nvPicPr>
          <p:cNvPr id="94" name="Picture 4"/>
          <p:cNvPicPr/>
          <p:nvPr/>
        </p:nvPicPr>
        <p:blipFill>
          <a:blip r:embed="rId4"/>
          <a:srcRect r="11" b="1974"/>
          <a:stretch/>
        </p:blipFill>
        <p:spPr>
          <a:xfrm>
            <a:off x="101520" y="868680"/>
            <a:ext cx="3373200" cy="4273920"/>
          </a:xfrm>
          <a:prstGeom prst="rect">
            <a:avLst/>
          </a:prstGeom>
          <a:ln w="12600">
            <a:noFill/>
          </a:ln>
        </p:spPr>
      </p:pic>
      <p:pic>
        <p:nvPicPr>
          <p:cNvPr id="95" name="Изображение 17"/>
          <p:cNvPicPr/>
          <p:nvPr/>
        </p:nvPicPr>
        <p:blipFill>
          <a:blip r:embed="rId5"/>
          <a:stretch/>
        </p:blipFill>
        <p:spPr>
          <a:xfrm>
            <a:off x="8475840" y="110520"/>
            <a:ext cx="514080" cy="339480"/>
          </a:xfrm>
          <a:prstGeom prst="rect">
            <a:avLst/>
          </a:prstGeom>
          <a:ln w="12600">
            <a:noFill/>
          </a:ln>
        </p:spPr>
      </p:pic>
      <p:pic>
        <p:nvPicPr>
          <p:cNvPr id="96" name="Рисунок 13"/>
          <p:cNvPicPr/>
          <p:nvPr/>
        </p:nvPicPr>
        <p:blipFill>
          <a:blip r:embed="rId6"/>
          <a:srcRect l="43713" t="82007" r="42136" b="10746"/>
          <a:stretch/>
        </p:blipFill>
        <p:spPr>
          <a:xfrm>
            <a:off x="3780000" y="4572720"/>
            <a:ext cx="1780920" cy="494280"/>
          </a:xfrm>
          <a:prstGeom prst="rect">
            <a:avLst/>
          </a:prstGeom>
          <a:ln w="12600">
            <a:noFill/>
          </a:ln>
        </p:spPr>
      </p:pic>
      <p:pic>
        <p:nvPicPr>
          <p:cNvPr id="97" name="Picture 2"/>
          <p:cNvPicPr/>
          <p:nvPr/>
        </p:nvPicPr>
        <p:blipFill>
          <a:blip r:embed="rId7"/>
          <a:stretch/>
        </p:blipFill>
        <p:spPr>
          <a:xfrm>
            <a:off x="3708000" y="422280"/>
            <a:ext cx="3305160" cy="102960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Рисунок 28"/>
          <p:cNvPicPr/>
          <p:nvPr/>
        </p:nvPicPr>
        <p:blipFill>
          <a:blip r:embed="rId3"/>
          <a:stretch/>
        </p:blipFill>
        <p:spPr>
          <a:xfrm>
            <a:off x="-16560" y="0"/>
            <a:ext cx="7347600" cy="5142960"/>
          </a:xfrm>
          <a:prstGeom prst="rect">
            <a:avLst/>
          </a:prstGeom>
          <a:ln w="12600">
            <a:noFill/>
          </a:ln>
        </p:spPr>
      </p:pic>
      <p:pic>
        <p:nvPicPr>
          <p:cNvPr id="99" name="Изображение 17"/>
          <p:cNvPicPr/>
          <p:nvPr/>
        </p:nvPicPr>
        <p:blipFill>
          <a:blip r:embed="rId4"/>
          <a:stretch/>
        </p:blipFill>
        <p:spPr>
          <a:xfrm>
            <a:off x="8475840" y="110520"/>
            <a:ext cx="514080" cy="339480"/>
          </a:xfrm>
          <a:prstGeom prst="rect">
            <a:avLst/>
          </a:prstGeom>
          <a:ln w="12600">
            <a:noFill/>
          </a:ln>
        </p:spPr>
      </p:pic>
      <p:sp>
        <p:nvSpPr>
          <p:cNvPr id="100" name="CustomShape 1"/>
          <p:cNvSpPr/>
          <p:nvPr/>
        </p:nvSpPr>
        <p:spPr>
          <a:xfrm>
            <a:off x="1979640" y="3376800"/>
            <a:ext cx="8256960" cy="8190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dirty="0"/>
              <a:t/>
            </a:r>
            <a:br>
              <a:rPr dirty="0"/>
            </a:br>
            <a:r>
              <a:rPr lang="en-US" sz="1600" b="1" spc="-1" dirty="0">
                <a:solidFill>
                  <a:srgbClr val="4A8F31"/>
                </a:solidFill>
                <a:latin typeface="Calibri"/>
                <a:ea typeface="Calibri"/>
              </a:rPr>
              <a:t>COMBINATION OF NATURAL COMPONENTS</a:t>
            </a:r>
            <a:r>
              <a:rPr lang="ru-RU" sz="1600" b="1" strike="noStrike" spc="-1" dirty="0" smtClean="0">
                <a:solidFill>
                  <a:srgbClr val="4A8F31"/>
                </a:solidFill>
                <a:latin typeface="Calibri"/>
                <a:ea typeface="Calibri"/>
              </a:rPr>
              <a:t>, </a:t>
            </a:r>
            <a:r>
              <a:rPr dirty="0"/>
              <a:t/>
            </a:r>
            <a:br>
              <a:rPr dirty="0"/>
            </a:br>
            <a:r>
              <a:rPr lang="en-US" sz="1600" b="1" spc="-1" dirty="0" smtClean="0">
                <a:solidFill>
                  <a:srgbClr val="4A8F31"/>
                </a:solidFill>
                <a:latin typeface="Calibri"/>
                <a:ea typeface="Calibri"/>
              </a:rPr>
              <a:t>for health and immunity support </a:t>
            </a:r>
            <a:endParaRPr lang="ru-RU" sz="1600" b="0" strike="noStrike" spc="-1" dirty="0">
              <a:latin typeface="Arial"/>
            </a:endParaRPr>
          </a:p>
        </p:txBody>
      </p:sp>
      <p:pic>
        <p:nvPicPr>
          <p:cNvPr id="101" name="Рисунок 15"/>
          <p:cNvPicPr/>
          <p:nvPr/>
        </p:nvPicPr>
        <p:blipFill>
          <a:blip r:embed="rId5"/>
          <a:stretch/>
        </p:blipFill>
        <p:spPr>
          <a:xfrm>
            <a:off x="7723440" y="2684880"/>
            <a:ext cx="826200" cy="695520"/>
          </a:xfrm>
          <a:prstGeom prst="rect">
            <a:avLst/>
          </a:prstGeom>
          <a:ln w="12600">
            <a:noFill/>
          </a:ln>
        </p:spPr>
      </p:pic>
      <p:pic>
        <p:nvPicPr>
          <p:cNvPr id="102" name="Picture 2"/>
          <p:cNvPicPr/>
          <p:nvPr/>
        </p:nvPicPr>
        <p:blipFill>
          <a:blip r:embed="rId6"/>
          <a:stretch/>
        </p:blipFill>
        <p:spPr>
          <a:xfrm>
            <a:off x="6345720" y="2684880"/>
            <a:ext cx="984960" cy="816480"/>
          </a:xfrm>
          <a:prstGeom prst="rect">
            <a:avLst/>
          </a:prstGeom>
          <a:ln w="12600">
            <a:noFill/>
          </a:ln>
        </p:spPr>
      </p:pic>
      <p:pic>
        <p:nvPicPr>
          <p:cNvPr id="103" name="Рисунок 10"/>
          <p:cNvPicPr/>
          <p:nvPr/>
        </p:nvPicPr>
        <p:blipFill>
          <a:blip r:embed="rId7"/>
          <a:stretch/>
        </p:blipFill>
        <p:spPr>
          <a:xfrm>
            <a:off x="4972320" y="2733840"/>
            <a:ext cx="1151280" cy="767880"/>
          </a:xfrm>
          <a:prstGeom prst="rect">
            <a:avLst/>
          </a:prstGeom>
          <a:ln w="12600">
            <a:noFill/>
          </a:ln>
        </p:spPr>
      </p:pic>
      <p:pic>
        <p:nvPicPr>
          <p:cNvPr id="104" name="Рисунок 14"/>
          <p:cNvPicPr/>
          <p:nvPr/>
        </p:nvPicPr>
        <p:blipFill>
          <a:blip r:embed="rId8"/>
          <a:stretch/>
        </p:blipFill>
        <p:spPr>
          <a:xfrm>
            <a:off x="3735000" y="2745360"/>
            <a:ext cx="1046160" cy="695520"/>
          </a:xfrm>
          <a:prstGeom prst="rect">
            <a:avLst/>
          </a:prstGeom>
          <a:ln w="12600">
            <a:noFill/>
          </a:ln>
        </p:spPr>
      </p:pic>
      <p:sp>
        <p:nvSpPr>
          <p:cNvPr id="105" name="CustomShape 2"/>
          <p:cNvSpPr/>
          <p:nvPr/>
        </p:nvSpPr>
        <p:spPr>
          <a:xfrm>
            <a:off x="2813400" y="1220040"/>
            <a:ext cx="5796000" cy="822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en-US" sz="2400" b="1" spc="-1" dirty="0">
                <a:solidFill>
                  <a:srgbClr val="FF7C80"/>
                </a:solidFill>
                <a:latin typeface="Calibri"/>
                <a:ea typeface="Calibri"/>
              </a:rPr>
              <a:t>Beta-glucans </a:t>
            </a:r>
            <a:r>
              <a:rPr lang="ru-RU" sz="2400" b="1" strike="noStrike" spc="-1" dirty="0" smtClean="0">
                <a:solidFill>
                  <a:srgbClr val="FF7C80"/>
                </a:solidFill>
                <a:latin typeface="Calibri"/>
                <a:ea typeface="Calibri"/>
              </a:rPr>
              <a:t>(</a:t>
            </a:r>
            <a:r>
              <a:rPr lang="ru-RU" sz="2400" b="1" strike="noStrike" spc="-1" dirty="0">
                <a:solidFill>
                  <a:srgbClr val="FF7C80"/>
                </a:solidFill>
                <a:latin typeface="Calibri"/>
                <a:ea typeface="Calibri"/>
              </a:rPr>
              <a:t>β-</a:t>
            </a:r>
            <a:r>
              <a:rPr lang="ru-RU" sz="2400" b="1" strike="noStrike" spc="-1" dirty="0" err="1">
                <a:solidFill>
                  <a:srgbClr val="FF7C80"/>
                </a:solidFill>
                <a:latin typeface="Calibri"/>
                <a:ea typeface="Calibri"/>
              </a:rPr>
              <a:t>glucans</a:t>
            </a:r>
            <a:r>
              <a:rPr lang="ru-RU" sz="2400" b="1" strike="noStrike" spc="-1" dirty="0">
                <a:solidFill>
                  <a:srgbClr val="FF7C80"/>
                </a:solidFill>
                <a:latin typeface="Calibri"/>
                <a:ea typeface="Calibri"/>
              </a:rPr>
              <a:t>)</a:t>
            </a:r>
            <a:r>
              <a:rPr dirty="0"/>
              <a:t/>
            </a:r>
            <a:br>
              <a:rPr dirty="0"/>
            </a:br>
            <a:r>
              <a:rPr lang="ru-RU" sz="2400" b="0" strike="noStrike" spc="-1" dirty="0">
                <a:solidFill>
                  <a:srgbClr val="FF7C80"/>
                </a:solidFill>
                <a:latin typeface="Calibri"/>
                <a:ea typeface="Calibri"/>
              </a:rPr>
              <a:t>+ </a:t>
            </a:r>
            <a:r>
              <a:rPr lang="en-US" sz="2400" spc="-1" dirty="0">
                <a:solidFill>
                  <a:srgbClr val="FF7C80"/>
                </a:solidFill>
                <a:latin typeface="Calibri"/>
                <a:ea typeface="Calibri"/>
              </a:rPr>
              <a:t>complex of essential oils and extracts</a:t>
            </a:r>
            <a:endParaRPr lang="ru-RU" sz="2400" b="0" strike="noStrike" spc="-1" dirty="0">
              <a:latin typeface="Arial"/>
            </a:endParaRPr>
          </a:p>
        </p:txBody>
      </p:sp>
      <p:pic>
        <p:nvPicPr>
          <p:cNvPr id="106" name="Picture 3"/>
          <p:cNvPicPr/>
          <p:nvPr/>
        </p:nvPicPr>
        <p:blipFill>
          <a:blip r:embed="rId9"/>
          <a:stretch/>
        </p:blipFill>
        <p:spPr>
          <a:xfrm>
            <a:off x="279720" y="570960"/>
            <a:ext cx="2798280" cy="3964680"/>
          </a:xfrm>
          <a:prstGeom prst="rect">
            <a:avLst/>
          </a:prstGeom>
          <a:ln w="12600">
            <a:noFill/>
          </a:ln>
        </p:spPr>
      </p:pic>
      <p:pic>
        <p:nvPicPr>
          <p:cNvPr id="107" name="Рисунок 39"/>
          <p:cNvPicPr/>
          <p:nvPr/>
        </p:nvPicPr>
        <p:blipFill>
          <a:blip r:embed="rId10"/>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Рисунок 28"/>
          <p:cNvPicPr/>
          <p:nvPr/>
        </p:nvPicPr>
        <p:blipFill>
          <a:blip r:embed="rId3"/>
          <a:stretch/>
        </p:blipFill>
        <p:spPr>
          <a:xfrm>
            <a:off x="-16560" y="0"/>
            <a:ext cx="7347600" cy="5142960"/>
          </a:xfrm>
          <a:prstGeom prst="rect">
            <a:avLst/>
          </a:prstGeom>
          <a:ln w="12600">
            <a:noFill/>
          </a:ln>
        </p:spPr>
      </p:pic>
      <p:pic>
        <p:nvPicPr>
          <p:cNvPr id="109" name="Изображение 17"/>
          <p:cNvPicPr/>
          <p:nvPr/>
        </p:nvPicPr>
        <p:blipFill>
          <a:blip r:embed="rId4"/>
          <a:stretch/>
        </p:blipFill>
        <p:spPr>
          <a:xfrm>
            <a:off x="8475840" y="110520"/>
            <a:ext cx="514080" cy="339480"/>
          </a:xfrm>
          <a:prstGeom prst="rect">
            <a:avLst/>
          </a:prstGeom>
          <a:ln w="12600">
            <a:noFill/>
          </a:ln>
        </p:spPr>
      </p:pic>
      <p:sp>
        <p:nvSpPr>
          <p:cNvPr id="110" name="CustomShape 1"/>
          <p:cNvSpPr/>
          <p:nvPr/>
        </p:nvSpPr>
        <p:spPr>
          <a:xfrm>
            <a:off x="2977920" y="1211760"/>
            <a:ext cx="4857480" cy="30124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US" sz="2400" b="1" spc="-1" dirty="0" smtClean="0">
                <a:solidFill>
                  <a:srgbClr val="FF7C80"/>
                </a:solidFill>
                <a:latin typeface="Calibri"/>
                <a:ea typeface="Calibri"/>
              </a:rPr>
              <a:t>Beta-glucans</a:t>
            </a:r>
            <a:r>
              <a:rPr lang="en-US" dirty="0" smtClean="0"/>
              <a:t> </a:t>
            </a:r>
            <a:r>
              <a:rPr lang="ru-RU" sz="2400" b="1" strike="noStrike" spc="-1" dirty="0" smtClean="0">
                <a:solidFill>
                  <a:srgbClr val="FF7C80"/>
                </a:solidFill>
                <a:latin typeface="Calibri"/>
                <a:ea typeface="Calibri"/>
              </a:rPr>
              <a:t>(β-</a:t>
            </a:r>
            <a:r>
              <a:rPr lang="ru-RU" sz="2400" b="1" strike="noStrike" spc="-1" dirty="0" err="1" smtClean="0">
                <a:solidFill>
                  <a:srgbClr val="FF7C80"/>
                </a:solidFill>
                <a:latin typeface="Calibri"/>
                <a:ea typeface="Calibri"/>
              </a:rPr>
              <a:t>glucans</a:t>
            </a:r>
            <a:r>
              <a:rPr lang="ru-RU" sz="2400" b="1" strike="noStrike" spc="-1" dirty="0">
                <a:solidFill>
                  <a:srgbClr val="FF7C80"/>
                </a:solidFill>
                <a:latin typeface="Calibri"/>
                <a:ea typeface="Calibri"/>
              </a:rPr>
              <a:t>) </a:t>
            </a:r>
            <a:endParaRPr lang="en-US" sz="2400" b="1" strike="noStrike" spc="-1" dirty="0" smtClean="0">
              <a:solidFill>
                <a:srgbClr val="FF7C80"/>
              </a:solidFill>
              <a:latin typeface="Calibri"/>
              <a:ea typeface="Calibri"/>
            </a:endParaRPr>
          </a:p>
          <a:p>
            <a:pPr>
              <a:lnSpc>
                <a:spcPct val="100000"/>
              </a:lnSpc>
            </a:pPr>
            <a:endParaRPr lang="ru-RU" sz="2400" b="0" strike="noStrike" spc="-1" dirty="0">
              <a:latin typeface="Arial"/>
            </a:endParaRPr>
          </a:p>
          <a:p>
            <a:pPr>
              <a:lnSpc>
                <a:spcPct val="100000"/>
              </a:lnSpc>
            </a:pPr>
            <a:r>
              <a:rPr lang="en-US" sz="1600" b="1" spc="-1" dirty="0">
                <a:solidFill>
                  <a:srgbClr val="002060"/>
                </a:solidFill>
                <a:latin typeface="Calibri"/>
                <a:ea typeface="Calibri"/>
              </a:rPr>
              <a:t>Beta </a:t>
            </a:r>
            <a:r>
              <a:rPr lang="en-US" sz="1600" b="1" spc="-1" dirty="0" smtClean="0">
                <a:solidFill>
                  <a:srgbClr val="002060"/>
                </a:solidFill>
                <a:latin typeface="Calibri"/>
                <a:ea typeface="Calibri"/>
              </a:rPr>
              <a:t>glucans’ </a:t>
            </a:r>
            <a:r>
              <a:rPr lang="en-US" sz="1600" b="1" spc="-1" dirty="0">
                <a:solidFill>
                  <a:srgbClr val="002060"/>
                </a:solidFill>
                <a:latin typeface="Calibri"/>
                <a:ea typeface="Calibri"/>
              </a:rPr>
              <a:t>ability to </a:t>
            </a:r>
            <a:r>
              <a:rPr lang="en-US" sz="1600" b="1" u="sng" spc="-1" dirty="0">
                <a:solidFill>
                  <a:srgbClr val="002060"/>
                </a:solidFill>
                <a:latin typeface="Calibri"/>
                <a:ea typeface="Calibri"/>
              </a:rPr>
              <a:t>stimulate immunoactive molecules</a:t>
            </a:r>
            <a:r>
              <a:rPr lang="en-US" sz="1600" b="1" spc="-1" dirty="0">
                <a:solidFill>
                  <a:srgbClr val="002060"/>
                </a:solidFill>
                <a:latin typeface="Calibri"/>
                <a:ea typeface="Calibri"/>
              </a:rPr>
              <a:t> </a:t>
            </a:r>
            <a:r>
              <a:rPr lang="en-US" sz="1600" b="1" u="sng" spc="-1" dirty="0">
                <a:solidFill>
                  <a:srgbClr val="002060"/>
                </a:solidFill>
                <a:latin typeface="Calibri"/>
                <a:ea typeface="Calibri"/>
              </a:rPr>
              <a:t>and improve the immune-modulation </a:t>
            </a:r>
            <a:r>
              <a:rPr lang="en-US" sz="1600" b="1" spc="-1" dirty="0">
                <a:solidFill>
                  <a:srgbClr val="002060"/>
                </a:solidFill>
                <a:latin typeface="Calibri"/>
                <a:ea typeface="Calibri"/>
              </a:rPr>
              <a:t>within the body is </a:t>
            </a:r>
            <a:r>
              <a:rPr lang="en-US" sz="1600" b="1" spc="-1" dirty="0" smtClean="0">
                <a:solidFill>
                  <a:srgbClr val="002060"/>
                </a:solidFill>
                <a:latin typeface="Calibri"/>
                <a:ea typeface="Calibri"/>
              </a:rPr>
              <a:t>remarkable</a:t>
            </a:r>
            <a:r>
              <a:rPr lang="en-US" sz="1600" b="1" spc="-1" dirty="0">
                <a:solidFill>
                  <a:srgbClr val="002060"/>
                </a:solidFill>
                <a:latin typeface="Calibri"/>
                <a:ea typeface="Calibri"/>
              </a:rPr>
              <a:t>. </a:t>
            </a:r>
            <a:r>
              <a:rPr lang="en-US" sz="1600" b="1" spc="-1" dirty="0" smtClean="0">
                <a:solidFill>
                  <a:srgbClr val="002060"/>
                </a:solidFill>
                <a:latin typeface="Calibri"/>
                <a:ea typeface="Calibri"/>
              </a:rPr>
              <a:t>*</a:t>
            </a:r>
            <a:r>
              <a:rPr dirty="0"/>
              <a:t/>
            </a:r>
            <a:br>
              <a:rPr dirty="0"/>
            </a:br>
            <a:r>
              <a:rPr dirty="0"/>
              <a:t/>
            </a:r>
            <a:br>
              <a:rPr dirty="0"/>
            </a:br>
            <a:endParaRPr lang="ru-RU" sz="1600" b="0" strike="noStrike" spc="-1" dirty="0">
              <a:latin typeface="Arial"/>
            </a:endParaRPr>
          </a:p>
        </p:txBody>
      </p:sp>
      <p:sp>
        <p:nvSpPr>
          <p:cNvPr id="111" name="CustomShape 2"/>
          <p:cNvSpPr/>
          <p:nvPr/>
        </p:nvSpPr>
        <p:spPr>
          <a:xfrm>
            <a:off x="2843640" y="3769560"/>
            <a:ext cx="7811640" cy="8190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en-US" sz="1600" b="1" spc="-1" dirty="0">
                <a:solidFill>
                  <a:srgbClr val="4A8F31"/>
                </a:solidFill>
                <a:latin typeface="Calibri"/>
                <a:ea typeface="Calibri"/>
              </a:rPr>
              <a:t>Beta-glucans</a:t>
            </a:r>
            <a:r>
              <a:rPr lang="ru-RU" sz="1600" b="1" strike="noStrike" spc="-1" dirty="0" smtClean="0">
                <a:solidFill>
                  <a:srgbClr val="4A8F31"/>
                </a:solidFill>
                <a:latin typeface="Calibri"/>
                <a:ea typeface="Calibri"/>
              </a:rPr>
              <a:t> </a:t>
            </a:r>
            <a:r>
              <a:rPr lang="ru-RU" sz="1600" b="1" strike="noStrike" spc="-1" dirty="0">
                <a:solidFill>
                  <a:srgbClr val="4A8F31"/>
                </a:solidFill>
                <a:latin typeface="Calibri"/>
                <a:ea typeface="Calibri"/>
              </a:rPr>
              <a:t>– </a:t>
            </a:r>
            <a:endParaRPr lang="ru-RU" sz="1600" b="0" strike="noStrike" spc="-1" dirty="0">
              <a:latin typeface="Arial"/>
            </a:endParaRPr>
          </a:p>
          <a:p>
            <a:pPr algn="ctr">
              <a:lnSpc>
                <a:spcPct val="100000"/>
              </a:lnSpc>
            </a:pPr>
            <a:r>
              <a:rPr lang="en-US" sz="1600" spc="-1" dirty="0">
                <a:solidFill>
                  <a:srgbClr val="4A8F31"/>
                </a:solidFill>
                <a:latin typeface="Calibri"/>
                <a:ea typeface="Calibri"/>
              </a:rPr>
              <a:t>Naturally occurring  polysaccharides</a:t>
            </a:r>
            <a:r>
              <a:rPr dirty="0"/>
              <a:t/>
            </a:r>
            <a:br>
              <a:rPr dirty="0"/>
            </a:br>
            <a:endParaRPr lang="ru-RU" sz="1600" b="0" strike="noStrike" spc="-1" dirty="0">
              <a:latin typeface="Arial"/>
            </a:endParaRPr>
          </a:p>
        </p:txBody>
      </p:sp>
      <p:pic>
        <p:nvPicPr>
          <p:cNvPr id="112" name="Picture 3"/>
          <p:cNvPicPr/>
          <p:nvPr/>
        </p:nvPicPr>
        <p:blipFill>
          <a:blip r:embed="rId5"/>
          <a:stretch/>
        </p:blipFill>
        <p:spPr>
          <a:xfrm>
            <a:off x="279720" y="570960"/>
            <a:ext cx="2798280" cy="3964680"/>
          </a:xfrm>
          <a:prstGeom prst="rect">
            <a:avLst/>
          </a:prstGeom>
          <a:ln w="12600">
            <a:noFill/>
          </a:ln>
        </p:spPr>
      </p:pic>
      <p:pic>
        <p:nvPicPr>
          <p:cNvPr id="113" name="Рисунок 11"/>
          <p:cNvPicPr/>
          <p:nvPr/>
        </p:nvPicPr>
        <p:blipFill>
          <a:blip r:embed="rId6"/>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Рисунок 28"/>
          <p:cNvPicPr/>
          <p:nvPr/>
        </p:nvPicPr>
        <p:blipFill>
          <a:blip r:embed="rId3"/>
          <a:stretch/>
        </p:blipFill>
        <p:spPr>
          <a:xfrm>
            <a:off x="-16560" y="0"/>
            <a:ext cx="7347600" cy="5142960"/>
          </a:xfrm>
          <a:prstGeom prst="rect">
            <a:avLst/>
          </a:prstGeom>
          <a:ln w="12600">
            <a:noFill/>
          </a:ln>
        </p:spPr>
      </p:pic>
      <p:pic>
        <p:nvPicPr>
          <p:cNvPr id="115" name="Изображение 17"/>
          <p:cNvPicPr/>
          <p:nvPr/>
        </p:nvPicPr>
        <p:blipFill>
          <a:blip r:embed="rId4"/>
          <a:stretch/>
        </p:blipFill>
        <p:spPr>
          <a:xfrm>
            <a:off x="8475840" y="110520"/>
            <a:ext cx="514080" cy="339480"/>
          </a:xfrm>
          <a:prstGeom prst="rect">
            <a:avLst/>
          </a:prstGeom>
          <a:ln w="12600">
            <a:noFill/>
          </a:ln>
        </p:spPr>
      </p:pic>
      <p:sp>
        <p:nvSpPr>
          <p:cNvPr id="116" name="CustomShape 1"/>
          <p:cNvSpPr/>
          <p:nvPr/>
        </p:nvSpPr>
        <p:spPr>
          <a:xfrm>
            <a:off x="2976120" y="1200600"/>
            <a:ext cx="5112000" cy="19166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US" sz="2400" b="1" strike="noStrike" spc="-1" dirty="0" smtClean="0">
                <a:solidFill>
                  <a:srgbClr val="FF7C80"/>
                </a:solidFill>
                <a:latin typeface="Arial"/>
                <a:ea typeface="Arial"/>
              </a:rPr>
              <a:t>Oregano and thyme</a:t>
            </a:r>
          </a:p>
          <a:p>
            <a:pPr>
              <a:lnSpc>
                <a:spcPct val="100000"/>
              </a:lnSpc>
            </a:pPr>
            <a:endParaRPr lang="ru-RU" sz="2400" b="0" strike="noStrike" spc="-1" dirty="0">
              <a:latin typeface="Arial"/>
            </a:endParaRPr>
          </a:p>
          <a:p>
            <a:pPr>
              <a:lnSpc>
                <a:spcPct val="100000"/>
              </a:lnSpc>
            </a:pPr>
            <a:r>
              <a:rPr lang="en-US" sz="1600" b="1" spc="-1" dirty="0">
                <a:solidFill>
                  <a:srgbClr val="002060"/>
                </a:solidFill>
                <a:latin typeface="Calibri"/>
                <a:ea typeface="Calibri"/>
              </a:rPr>
              <a:t>These components give your immune system a leg up with its </a:t>
            </a:r>
            <a:r>
              <a:rPr lang="en-US" sz="1600" b="1" spc="-1" dirty="0" smtClean="0">
                <a:solidFill>
                  <a:srgbClr val="002060"/>
                </a:solidFill>
                <a:latin typeface="Calibri"/>
                <a:ea typeface="Calibri"/>
              </a:rPr>
              <a:t>powerful </a:t>
            </a:r>
            <a:r>
              <a:rPr lang="en-US" sz="1600" b="1" u="sng" spc="-1" dirty="0">
                <a:solidFill>
                  <a:srgbClr val="002060"/>
                </a:solidFill>
                <a:latin typeface="Calibri"/>
                <a:ea typeface="Calibri"/>
              </a:rPr>
              <a:t>antibacterial </a:t>
            </a:r>
            <a:r>
              <a:rPr lang="en-US" sz="1600" b="1" spc="-1" dirty="0">
                <a:solidFill>
                  <a:srgbClr val="002060"/>
                </a:solidFill>
                <a:latin typeface="Calibri"/>
                <a:ea typeface="Calibri"/>
              </a:rPr>
              <a:t>and </a:t>
            </a:r>
            <a:r>
              <a:rPr lang="en-US" sz="1600" b="1" u="sng" spc="-1" dirty="0">
                <a:solidFill>
                  <a:srgbClr val="002060"/>
                </a:solidFill>
                <a:latin typeface="Calibri"/>
                <a:ea typeface="Calibri"/>
              </a:rPr>
              <a:t>antiviral properties.</a:t>
            </a:r>
          </a:p>
          <a:p>
            <a:pPr>
              <a:lnSpc>
                <a:spcPct val="100000"/>
              </a:lnSpc>
            </a:pPr>
            <a:endParaRPr lang="ru-RU" sz="1600" b="0" strike="noStrike" spc="-1" dirty="0">
              <a:latin typeface="Arial"/>
            </a:endParaRPr>
          </a:p>
          <a:p>
            <a:pPr>
              <a:lnSpc>
                <a:spcPct val="100000"/>
              </a:lnSpc>
            </a:pPr>
            <a:r>
              <a:rPr dirty="0"/>
              <a:t/>
            </a:r>
            <a:br>
              <a:rPr dirty="0"/>
            </a:br>
            <a:endParaRPr lang="ru-RU" sz="1600" b="0" strike="noStrike" spc="-1" dirty="0">
              <a:latin typeface="Arial"/>
            </a:endParaRPr>
          </a:p>
        </p:txBody>
      </p:sp>
      <p:pic>
        <p:nvPicPr>
          <p:cNvPr id="117" name="Picture 2"/>
          <p:cNvPicPr/>
          <p:nvPr/>
        </p:nvPicPr>
        <p:blipFill>
          <a:blip r:embed="rId5"/>
          <a:stretch/>
        </p:blipFill>
        <p:spPr>
          <a:xfrm>
            <a:off x="5175360" y="2571840"/>
            <a:ext cx="1689120" cy="1440360"/>
          </a:xfrm>
          <a:prstGeom prst="rect">
            <a:avLst/>
          </a:prstGeom>
          <a:ln w="12600">
            <a:noFill/>
          </a:ln>
        </p:spPr>
      </p:pic>
      <p:pic>
        <p:nvPicPr>
          <p:cNvPr id="118" name="Picture 2"/>
          <p:cNvPicPr/>
          <p:nvPr/>
        </p:nvPicPr>
        <p:blipFill>
          <a:blip r:embed="rId6"/>
          <a:stretch/>
        </p:blipFill>
        <p:spPr>
          <a:xfrm>
            <a:off x="6936120" y="3004200"/>
            <a:ext cx="1511640" cy="1008000"/>
          </a:xfrm>
          <a:prstGeom prst="rect">
            <a:avLst/>
          </a:prstGeom>
          <a:ln w="12600">
            <a:noFill/>
          </a:ln>
        </p:spPr>
      </p:pic>
      <p:sp>
        <p:nvSpPr>
          <p:cNvPr id="119" name="CustomShape 2"/>
          <p:cNvSpPr/>
          <p:nvPr/>
        </p:nvSpPr>
        <p:spPr>
          <a:xfrm>
            <a:off x="4716000" y="4151160"/>
            <a:ext cx="3578760" cy="3322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en-US" sz="1600" b="1" spc="-1" dirty="0">
                <a:solidFill>
                  <a:srgbClr val="4A8F31"/>
                </a:solidFill>
                <a:latin typeface="Calibri"/>
                <a:ea typeface="Calibri"/>
              </a:rPr>
              <a:t>Oregano and thyme essential oils </a:t>
            </a:r>
            <a:endParaRPr lang="ru-RU" sz="1600" b="0" strike="noStrike" spc="-1" dirty="0">
              <a:latin typeface="Arial"/>
            </a:endParaRPr>
          </a:p>
        </p:txBody>
      </p:sp>
      <p:pic>
        <p:nvPicPr>
          <p:cNvPr id="120" name="Picture 3"/>
          <p:cNvPicPr/>
          <p:nvPr/>
        </p:nvPicPr>
        <p:blipFill>
          <a:blip r:embed="rId7"/>
          <a:stretch/>
        </p:blipFill>
        <p:spPr>
          <a:xfrm>
            <a:off x="279720" y="570960"/>
            <a:ext cx="2798280" cy="3964680"/>
          </a:xfrm>
          <a:prstGeom prst="rect">
            <a:avLst/>
          </a:prstGeom>
          <a:ln w="12600">
            <a:noFill/>
          </a:ln>
        </p:spPr>
      </p:pic>
      <p:pic>
        <p:nvPicPr>
          <p:cNvPr id="121" name="Рисунок 10"/>
          <p:cNvPicPr/>
          <p:nvPr/>
        </p:nvPicPr>
        <p:blipFill>
          <a:blip r:embed="rId8"/>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Рисунок 8"/>
          <p:cNvPicPr/>
          <p:nvPr/>
        </p:nvPicPr>
        <p:blipFill>
          <a:blip r:embed="rId3"/>
          <a:stretch/>
        </p:blipFill>
        <p:spPr>
          <a:xfrm>
            <a:off x="-168480" y="-18180"/>
            <a:ext cx="7347600" cy="5142960"/>
          </a:xfrm>
          <a:prstGeom prst="rect">
            <a:avLst/>
          </a:prstGeom>
          <a:ln w="12600">
            <a:noFill/>
          </a:ln>
        </p:spPr>
      </p:pic>
      <p:pic>
        <p:nvPicPr>
          <p:cNvPr id="123" name="Изображение 17"/>
          <p:cNvPicPr/>
          <p:nvPr/>
        </p:nvPicPr>
        <p:blipFill>
          <a:blip r:embed="rId4"/>
          <a:stretch/>
        </p:blipFill>
        <p:spPr>
          <a:xfrm>
            <a:off x="8475840" y="110520"/>
            <a:ext cx="514080" cy="339480"/>
          </a:xfrm>
          <a:prstGeom prst="rect">
            <a:avLst/>
          </a:prstGeom>
          <a:ln w="12600">
            <a:noFill/>
          </a:ln>
        </p:spPr>
      </p:pic>
      <p:pic>
        <p:nvPicPr>
          <p:cNvPr id="124" name="Picture 2"/>
          <p:cNvPicPr/>
          <p:nvPr/>
        </p:nvPicPr>
        <p:blipFill>
          <a:blip r:embed="rId5"/>
          <a:stretch/>
        </p:blipFill>
        <p:spPr>
          <a:xfrm>
            <a:off x="4932000" y="2275920"/>
            <a:ext cx="2901240" cy="1608480"/>
          </a:xfrm>
          <a:prstGeom prst="rect">
            <a:avLst/>
          </a:prstGeom>
          <a:ln w="12600">
            <a:noFill/>
          </a:ln>
        </p:spPr>
      </p:pic>
      <p:sp>
        <p:nvSpPr>
          <p:cNvPr id="125" name="CustomShape 1"/>
          <p:cNvSpPr/>
          <p:nvPr/>
        </p:nvSpPr>
        <p:spPr>
          <a:xfrm>
            <a:off x="2051640" y="4053960"/>
            <a:ext cx="8256960" cy="3322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en-US" sz="1600" b="1" strike="noStrike" spc="-1" dirty="0" smtClean="0">
                <a:solidFill>
                  <a:srgbClr val="4A8F31"/>
                </a:solidFill>
                <a:latin typeface="Calibri"/>
                <a:ea typeface="Calibri"/>
              </a:rPr>
              <a:t>Sage leaves extract</a:t>
            </a:r>
            <a:endParaRPr lang="ru-RU" sz="1600" b="0" strike="noStrike" spc="-1" dirty="0">
              <a:latin typeface="Arial"/>
            </a:endParaRPr>
          </a:p>
        </p:txBody>
      </p:sp>
      <p:sp>
        <p:nvSpPr>
          <p:cNvPr id="126" name="CustomShape 2"/>
          <p:cNvSpPr/>
          <p:nvPr/>
        </p:nvSpPr>
        <p:spPr>
          <a:xfrm>
            <a:off x="2988000" y="1211760"/>
            <a:ext cx="4191120" cy="16732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en-US" sz="2400" b="1" strike="noStrike" spc="-1" dirty="0" smtClean="0">
                <a:solidFill>
                  <a:srgbClr val="FF7C80"/>
                </a:solidFill>
                <a:latin typeface="Calibri"/>
                <a:ea typeface="Calibri"/>
              </a:rPr>
              <a:t>Sage</a:t>
            </a:r>
            <a:r>
              <a:rPr lang="ru-RU" sz="2400" b="1" strike="noStrike" spc="-1" dirty="0" smtClean="0">
                <a:solidFill>
                  <a:srgbClr val="FF7C80"/>
                </a:solidFill>
                <a:latin typeface="Calibri"/>
                <a:ea typeface="Calibri"/>
              </a:rPr>
              <a:t> </a:t>
            </a:r>
            <a:endParaRPr lang="en-US" sz="2400" b="1" strike="noStrike" spc="-1" dirty="0" smtClean="0">
              <a:solidFill>
                <a:srgbClr val="FF7C80"/>
              </a:solidFill>
              <a:latin typeface="Calibri"/>
              <a:ea typeface="Calibri"/>
            </a:endParaRPr>
          </a:p>
          <a:p>
            <a:pPr>
              <a:lnSpc>
                <a:spcPct val="100000"/>
              </a:lnSpc>
            </a:pPr>
            <a:endParaRPr lang="ru-RU" sz="2400" b="0" strike="noStrike" spc="-1" dirty="0">
              <a:latin typeface="Arial"/>
            </a:endParaRPr>
          </a:p>
          <a:p>
            <a:pPr>
              <a:lnSpc>
                <a:spcPct val="100000"/>
              </a:lnSpc>
            </a:pPr>
            <a:r>
              <a:rPr lang="en-US" sz="1600" b="1" strike="noStrike" spc="-1" dirty="0" smtClean="0">
                <a:solidFill>
                  <a:srgbClr val="002060"/>
                </a:solidFill>
                <a:latin typeface="Calibri"/>
                <a:ea typeface="Calibri"/>
              </a:rPr>
              <a:t>Immune system support</a:t>
            </a:r>
            <a:r>
              <a:rPr dirty="0"/>
              <a:t/>
            </a:r>
            <a:br>
              <a:rPr dirty="0"/>
            </a:br>
            <a:r>
              <a:rPr dirty="0"/>
              <a:t/>
            </a:r>
            <a:br>
              <a:rPr dirty="0"/>
            </a:br>
            <a:endParaRPr lang="ru-RU" sz="1600" b="0" strike="noStrike" spc="-1" dirty="0">
              <a:latin typeface="Arial"/>
            </a:endParaRPr>
          </a:p>
        </p:txBody>
      </p:sp>
      <p:pic>
        <p:nvPicPr>
          <p:cNvPr id="127" name="Picture 3"/>
          <p:cNvPicPr/>
          <p:nvPr/>
        </p:nvPicPr>
        <p:blipFill>
          <a:blip r:embed="rId6"/>
          <a:stretch/>
        </p:blipFill>
        <p:spPr>
          <a:xfrm>
            <a:off x="305120" y="450000"/>
            <a:ext cx="2798280" cy="3964680"/>
          </a:xfrm>
          <a:prstGeom prst="rect">
            <a:avLst/>
          </a:prstGeom>
          <a:ln w="12600">
            <a:noFill/>
          </a:ln>
        </p:spPr>
      </p:pic>
      <p:pic>
        <p:nvPicPr>
          <p:cNvPr id="128" name="Рисунок 10"/>
          <p:cNvPicPr/>
          <p:nvPr/>
        </p:nvPicPr>
        <p:blipFill>
          <a:blip r:embed="rId7"/>
          <a:srcRect l="43713" t="82007" r="42136" b="10746"/>
          <a:stretch/>
        </p:blipFill>
        <p:spPr>
          <a:xfrm>
            <a:off x="3780000" y="4572720"/>
            <a:ext cx="1780920" cy="494280"/>
          </a:xfrm>
          <a:prstGeom prst="rect">
            <a:avLst/>
          </a:prstGeom>
          <a:ln w="12600">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1158</TotalTime>
  <Words>755</Words>
  <Application>Microsoft Office PowerPoint</Application>
  <PresentationFormat>On-screen Show (16:9)</PresentationFormat>
  <Paragraphs>137</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DejaVu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Байков Алексей</dc:creator>
  <dc:description/>
  <cp:lastModifiedBy>Kristina.Abramyan</cp:lastModifiedBy>
  <cp:revision>50</cp:revision>
  <dcterms:modified xsi:type="dcterms:W3CDTF">2018-11-22T15:04:39Z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9</vt:i4>
  </property>
  <property fmtid="{D5CDD505-2E9C-101B-9397-08002B2CF9AE}" pid="8" name="PresentationFormat">
    <vt:lpwstr>Экран (16:9)</vt:lpwstr>
  </property>
  <property fmtid="{D5CDD505-2E9C-101B-9397-08002B2CF9AE}" pid="9" name="ScaleCrop">
    <vt:bool>false</vt:bool>
  </property>
  <property fmtid="{D5CDD505-2E9C-101B-9397-08002B2CF9AE}" pid="10" name="ShareDoc">
    <vt:bool>false</vt:bool>
  </property>
  <property fmtid="{D5CDD505-2E9C-101B-9397-08002B2CF9AE}" pid="11" name="Slides">
    <vt:i4>15</vt:i4>
  </property>
</Properties>
</file>