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61" r:id="rId3"/>
    <p:sldId id="259" r:id="rId4"/>
    <p:sldId id="262" r:id="rId5"/>
    <p:sldId id="263" r:id="rId6"/>
    <p:sldId id="270" r:id="rId7"/>
    <p:sldId id="266" r:id="rId8"/>
    <p:sldId id="267" r:id="rId9"/>
    <p:sldId id="268" r:id="rId10"/>
    <p:sldId id="256" r:id="rId11"/>
    <p:sldId id="269" r:id="rId12"/>
    <p:sldId id="272" r:id="rId13"/>
  </p:sldIdLst>
  <p:sldSz cx="9144000" cy="6858000" type="screen4x3"/>
  <p:notesSz cx="6858000" cy="9144000"/>
  <p:defaultTex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B24FA9F4-6F47-3941-9747-ED7DDEFE17F6}">
          <p14:sldIdLst>
            <p14:sldId id="257"/>
            <p14:sldId id="261"/>
            <p14:sldId id="259"/>
            <p14:sldId id="262"/>
            <p14:sldId id="263"/>
            <p14:sldId id="270"/>
            <p14:sldId id="266"/>
            <p14:sldId id="267"/>
            <p14:sldId id="268"/>
            <p14:sldId id="256"/>
            <p14:sldId id="269"/>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АртДиректор"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CCEF"/>
    <a:srgbClr val="4ECA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snapToObjects="1">
      <p:cViewPr varScale="1">
        <p:scale>
          <a:sx n="11" d="100"/>
          <a:sy n="11" d="100"/>
        </p:scale>
        <p:origin x="2472" y="3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57424F-1C1F-B643-8AFF-09B85CC502A5}" type="datetimeFigureOut">
              <a:rPr lang="ru-RU" smtClean="0"/>
              <a:t>05.02.2016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E328FD-FE8F-1141-99F0-0F2A1E7FF4E0}" type="slidenum">
              <a:rPr lang="ru-RU" smtClean="0"/>
              <a:t>‹#›</a:t>
            </a:fld>
            <a:endParaRPr lang="ru-RU"/>
          </a:p>
        </p:txBody>
      </p:sp>
    </p:spTree>
    <p:extLst>
      <p:ext uri="{BB962C8B-B14F-4D97-AF65-F5344CB8AC3E}">
        <p14:creationId xmlns:p14="http://schemas.microsoft.com/office/powerpoint/2010/main" val="42690720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i="0" kern="1200" dirty="0" smtClean="0">
                <a:solidFill>
                  <a:schemeClr val="tx1"/>
                </a:solidFill>
                <a:effectLst/>
                <a:latin typeface="Arial"/>
                <a:ea typeface="+mn-ea"/>
                <a:cs typeface="Arial"/>
              </a:rPr>
              <a:t>Presentation - </a:t>
            </a:r>
            <a:r>
              <a:rPr lang="en-US" sz="1200" b="0" i="0" kern="1200" dirty="0" smtClean="0">
                <a:solidFill>
                  <a:schemeClr val="tx1"/>
                </a:solidFill>
                <a:effectLst/>
                <a:latin typeface="+mn-lt"/>
                <a:ea typeface="+mn-ea"/>
                <a:cs typeface="+mn-cs"/>
              </a:rPr>
              <a:t>a demonstration or display of a product or idea.</a:t>
            </a:r>
            <a:endParaRPr lang="ru-RU" sz="1200" b="0" i="0" kern="1200" dirty="0" smtClean="0">
              <a:solidFill>
                <a:schemeClr val="tx1"/>
              </a:solidFill>
              <a:effectLst/>
              <a:latin typeface="Arial"/>
              <a:ea typeface="+mn-ea"/>
              <a:cs typeface="Arial"/>
            </a:endParaRPr>
          </a:p>
          <a:p>
            <a:endParaRPr lang="ru-RU" sz="1200" b="0" i="0" kern="1200" dirty="0" smtClean="0">
              <a:solidFill>
                <a:schemeClr val="tx1"/>
              </a:solidFill>
              <a:effectLst/>
              <a:latin typeface="Arial"/>
              <a:ea typeface="+mn-ea"/>
              <a:cs typeface="Arial"/>
            </a:endParaRPr>
          </a:p>
          <a:p>
            <a:r>
              <a:rPr lang="en-US" sz="1200" b="1" i="0" kern="1200" dirty="0" smtClean="0">
                <a:solidFill>
                  <a:schemeClr val="tx1"/>
                </a:solidFill>
                <a:effectLst/>
                <a:latin typeface="Arial"/>
                <a:ea typeface="+mn-ea"/>
                <a:cs typeface="Arial"/>
              </a:rPr>
              <a:t>The purpose of the following presentation is </a:t>
            </a:r>
            <a:r>
              <a:rPr lang="en-US" sz="1200" b="0" i="0" kern="1200" dirty="0" smtClean="0">
                <a:solidFill>
                  <a:schemeClr val="tx1"/>
                </a:solidFill>
                <a:effectLst/>
                <a:latin typeface="Arial"/>
                <a:ea typeface="+mn-ea"/>
                <a:cs typeface="Arial"/>
              </a:rPr>
              <a:t>to introduce our new product “Ca-Mg Complex” and to receive buy-in to your message from</a:t>
            </a:r>
            <a:r>
              <a:rPr lang="en-US" sz="1200" b="0" i="0" kern="1200" baseline="0" dirty="0" smtClean="0">
                <a:solidFill>
                  <a:schemeClr val="tx1"/>
                </a:solidFill>
                <a:effectLst/>
                <a:latin typeface="Arial"/>
                <a:ea typeface="+mn-ea"/>
                <a:cs typeface="Arial"/>
              </a:rPr>
              <a:t> the audience. The message is: the superiority of the company products and that they can fulfill the customer’s need – healthy lifestyle. </a:t>
            </a:r>
            <a:endParaRPr lang="ru-RU" b="0" i="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1</a:t>
            </a:fld>
            <a:endParaRPr lang="ru-RU"/>
          </a:p>
        </p:txBody>
      </p:sp>
    </p:spTree>
    <p:extLst>
      <p:ext uri="{BB962C8B-B14F-4D97-AF65-F5344CB8AC3E}">
        <p14:creationId xmlns:p14="http://schemas.microsoft.com/office/powerpoint/2010/main" val="25766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i="0" kern="1200" dirty="0" err="1" smtClean="0">
                <a:solidFill>
                  <a:schemeClr val="tx1"/>
                </a:solidFill>
                <a:effectLst/>
                <a:latin typeface="Arial"/>
                <a:ea typeface="+mn-ea"/>
                <a:cs typeface="Arial"/>
              </a:rPr>
              <a:t>Ca</a:t>
            </a:r>
            <a:r>
              <a:rPr lang="ru-RU" sz="1200" b="1" i="0" kern="1200" dirty="0" smtClean="0">
                <a:solidFill>
                  <a:schemeClr val="tx1"/>
                </a:solidFill>
                <a:effectLst/>
                <a:latin typeface="Arial"/>
                <a:ea typeface="+mn-ea"/>
                <a:cs typeface="Arial"/>
              </a:rPr>
              <a:t>-</a:t>
            </a:r>
            <a:r>
              <a:rPr lang="en-US" sz="1200" b="1" i="0" kern="1200" dirty="0" smtClean="0">
                <a:solidFill>
                  <a:schemeClr val="tx1"/>
                </a:solidFill>
                <a:effectLst/>
                <a:latin typeface="Arial"/>
                <a:ea typeface="+mn-ea"/>
                <a:cs typeface="Arial"/>
              </a:rPr>
              <a:t>Mg</a:t>
            </a:r>
            <a:r>
              <a:rPr lang="ru-RU" sz="1200" b="1" i="0" kern="1200" dirty="0" smtClean="0">
                <a:solidFill>
                  <a:schemeClr val="tx1"/>
                </a:solidFill>
                <a:effectLst/>
                <a:latin typeface="Arial"/>
                <a:ea typeface="+mn-ea"/>
                <a:cs typeface="Arial"/>
              </a:rPr>
              <a:t> </a:t>
            </a:r>
            <a:r>
              <a:rPr lang="en-US" sz="1200" b="1" i="0" kern="1200" dirty="0" smtClean="0">
                <a:solidFill>
                  <a:schemeClr val="tx1"/>
                </a:solidFill>
                <a:effectLst/>
                <a:latin typeface="Arial"/>
                <a:ea typeface="+mn-ea"/>
                <a:cs typeface="Arial"/>
              </a:rPr>
              <a:t>Complex</a:t>
            </a:r>
            <a:r>
              <a:rPr lang="ru-RU" sz="1200" b="1" i="0" kern="1200" dirty="0" smtClean="0">
                <a:solidFill>
                  <a:schemeClr val="tx1"/>
                </a:solidFill>
                <a:effectLst/>
                <a:latin typeface="Arial"/>
                <a:ea typeface="+mn-ea"/>
                <a:cs typeface="Arial"/>
              </a:rPr>
              <a:t>:</a:t>
            </a:r>
          </a:p>
          <a:p>
            <a:r>
              <a:rPr lang="en-US" sz="1200" b="0" i="0" kern="1200" dirty="0" smtClean="0">
                <a:solidFill>
                  <a:schemeClr val="tx1"/>
                </a:solidFill>
                <a:effectLst/>
                <a:latin typeface="Arial"/>
                <a:ea typeface="+mn-ea"/>
                <a:cs typeface="Arial"/>
              </a:rPr>
              <a:t>Minerals</a:t>
            </a:r>
            <a:r>
              <a:rPr lang="en-US" sz="1200" b="0" i="0" kern="1200" baseline="0" dirty="0" smtClean="0">
                <a:solidFill>
                  <a:schemeClr val="tx1"/>
                </a:solidFill>
                <a:effectLst/>
                <a:latin typeface="Arial"/>
                <a:ea typeface="+mn-ea"/>
                <a:cs typeface="Arial"/>
              </a:rPr>
              <a:t> for healthy heart and strong joints</a:t>
            </a:r>
            <a:endParaRPr lang="ru-RU" sz="1200" b="0" i="0" kern="1200" dirty="0" smtClean="0">
              <a:solidFill>
                <a:schemeClr val="tx1"/>
              </a:solidFill>
              <a:effectLst/>
              <a:latin typeface="Arial"/>
              <a:ea typeface="+mn-ea"/>
              <a:cs typeface="Arial"/>
            </a:endParaRPr>
          </a:p>
          <a:p>
            <a:r>
              <a:rPr lang="ru-RU" sz="1200" b="0" i="0" kern="1200" dirty="0" smtClean="0">
                <a:solidFill>
                  <a:schemeClr val="tx1"/>
                </a:solidFill>
                <a:effectLst/>
                <a:latin typeface="Arial"/>
                <a:ea typeface="+mn-ea"/>
                <a:cs typeface="Arial"/>
              </a:rPr>
              <a:t> </a:t>
            </a:r>
          </a:p>
          <a:p>
            <a:r>
              <a:rPr lang="en-US" sz="1200" b="1" i="0" kern="1200" dirty="0" smtClean="0">
                <a:solidFill>
                  <a:schemeClr val="tx1"/>
                </a:solidFill>
                <a:effectLst/>
                <a:latin typeface="Arial"/>
                <a:ea typeface="+mn-ea"/>
                <a:cs typeface="Arial"/>
              </a:rPr>
              <a:t>Ingredients</a:t>
            </a:r>
            <a:r>
              <a:rPr lang="ru-RU" sz="1200" b="1" i="0" kern="1200" dirty="0" smtClean="0">
                <a:solidFill>
                  <a:schemeClr val="tx1"/>
                </a:solidFill>
                <a:effectLst/>
                <a:latin typeface="Arial"/>
                <a:ea typeface="+mn-ea"/>
                <a:cs typeface="Arial"/>
              </a:rPr>
              <a:t>: </a:t>
            </a:r>
            <a:r>
              <a:rPr lang="en-GB" sz="1200" kern="1200" dirty="0" smtClean="0">
                <a:solidFill>
                  <a:schemeClr val="tx1"/>
                </a:solidFill>
                <a:effectLst/>
                <a:latin typeface="+mn-lt"/>
                <a:ea typeface="+mn-ea"/>
                <a:cs typeface="+mn-cs"/>
              </a:rPr>
              <a:t>Calcium, Magnesium, Silica, Boron, Vitamin K, and Vitamin </a:t>
            </a:r>
            <a:r>
              <a:rPr lang="en-US" sz="1200" b="0" i="0" kern="1200" dirty="0" smtClean="0">
                <a:solidFill>
                  <a:schemeClr val="tx1"/>
                </a:solidFill>
                <a:effectLst/>
                <a:latin typeface="Arial"/>
                <a:ea typeface="+mn-ea"/>
                <a:cs typeface="Arial"/>
              </a:rPr>
              <a:t>D</a:t>
            </a:r>
            <a:r>
              <a:rPr lang="ru-RU" sz="1200" b="0" i="0" kern="1200" baseline="-25000" dirty="0" smtClean="0">
                <a:solidFill>
                  <a:schemeClr val="tx1"/>
                </a:solidFill>
                <a:effectLst/>
                <a:latin typeface="Arial"/>
                <a:ea typeface="+mn-ea"/>
                <a:cs typeface="Arial"/>
              </a:rPr>
              <a:t>3</a:t>
            </a:r>
            <a:r>
              <a:rPr lang="ru-RU" sz="1200" b="0" i="0" kern="1200" dirty="0" smtClean="0">
                <a:solidFill>
                  <a:schemeClr val="tx1"/>
                </a:solidFill>
                <a:effectLst/>
                <a:latin typeface="Arial"/>
                <a:ea typeface="+mn-ea"/>
                <a:cs typeface="Arial"/>
              </a:rPr>
              <a:t>.  </a:t>
            </a:r>
          </a:p>
          <a:p>
            <a:r>
              <a:rPr lang="ru-RU" sz="1200" b="0" i="0" kern="1200" dirty="0" smtClean="0">
                <a:solidFill>
                  <a:schemeClr val="tx1"/>
                </a:solidFill>
                <a:effectLst/>
                <a:latin typeface="Arial"/>
                <a:ea typeface="+mn-ea"/>
                <a:cs typeface="Arial"/>
              </a:rPr>
              <a:t> </a:t>
            </a:r>
          </a:p>
          <a:p>
            <a:r>
              <a:rPr lang="en-US" sz="1200" b="0" i="0" kern="1200" dirty="0" smtClean="0">
                <a:solidFill>
                  <a:schemeClr val="tx1"/>
                </a:solidFill>
                <a:effectLst/>
                <a:latin typeface="Arial"/>
                <a:ea typeface="+mn-ea"/>
                <a:cs typeface="Arial"/>
              </a:rPr>
              <a:t>This complex was created based on the latest research on the respective</a:t>
            </a:r>
            <a:r>
              <a:rPr lang="en-US" sz="1200" b="0" i="0" kern="1200" baseline="0" dirty="0" smtClean="0">
                <a:solidFill>
                  <a:schemeClr val="tx1"/>
                </a:solidFill>
                <a:effectLst/>
                <a:latin typeface="Arial"/>
                <a:ea typeface="+mn-ea"/>
                <a:cs typeface="Arial"/>
              </a:rPr>
              <a:t> roles and interaction of calcium and magnesium, their pathway to bone tissue and their absorption. </a:t>
            </a:r>
            <a:endParaRPr lang="ru-RU" sz="1200" b="0" i="0" kern="1200" dirty="0" smtClean="0">
              <a:solidFill>
                <a:schemeClr val="tx1"/>
              </a:solidFill>
              <a:effectLst/>
              <a:latin typeface="Arial"/>
              <a:ea typeface="+mn-ea"/>
              <a:cs typeface="Arial"/>
            </a:endParaRPr>
          </a:p>
          <a:p>
            <a:r>
              <a:rPr lang="ru-RU" sz="1200" b="0" i="0" kern="1200" dirty="0" smtClean="0">
                <a:solidFill>
                  <a:schemeClr val="tx1"/>
                </a:solidFill>
                <a:effectLst/>
                <a:latin typeface="Arial"/>
                <a:ea typeface="+mn-ea"/>
                <a:cs typeface="Arial"/>
              </a:rPr>
              <a:t> </a:t>
            </a:r>
          </a:p>
          <a:p>
            <a:r>
              <a:rPr lang="ru-RU" sz="1200" b="1" i="0" kern="1200" dirty="0" smtClean="0">
                <a:solidFill>
                  <a:schemeClr val="tx1"/>
                </a:solidFill>
                <a:effectLst/>
                <a:latin typeface="Arial"/>
                <a:ea typeface="+mn-ea"/>
                <a:cs typeface="Arial"/>
              </a:rPr>
              <a:t>«</a:t>
            </a:r>
            <a:r>
              <a:rPr lang="en-US" sz="1200" b="1" i="0" kern="1200" dirty="0" err="1" smtClean="0">
                <a:solidFill>
                  <a:schemeClr val="tx1"/>
                </a:solidFill>
                <a:effectLst/>
                <a:latin typeface="Arial"/>
                <a:ea typeface="+mn-ea"/>
                <a:cs typeface="Arial"/>
              </a:rPr>
              <a:t>Ca</a:t>
            </a:r>
            <a:r>
              <a:rPr lang="ru-RU" sz="1200" b="1" i="0" kern="1200" dirty="0" smtClean="0">
                <a:solidFill>
                  <a:schemeClr val="tx1"/>
                </a:solidFill>
                <a:effectLst/>
                <a:latin typeface="Arial"/>
                <a:ea typeface="+mn-ea"/>
                <a:cs typeface="Arial"/>
              </a:rPr>
              <a:t>-</a:t>
            </a:r>
            <a:r>
              <a:rPr lang="en-US" sz="1200" b="1" i="0" kern="1200" dirty="0" smtClean="0">
                <a:solidFill>
                  <a:schemeClr val="tx1"/>
                </a:solidFill>
                <a:effectLst/>
                <a:latin typeface="Arial"/>
                <a:ea typeface="+mn-ea"/>
                <a:cs typeface="Arial"/>
              </a:rPr>
              <a:t>Mg</a:t>
            </a:r>
            <a:r>
              <a:rPr lang="ru-RU" sz="1200" b="1" i="0" kern="1200" dirty="0" smtClean="0">
                <a:solidFill>
                  <a:schemeClr val="tx1"/>
                </a:solidFill>
                <a:effectLst/>
                <a:latin typeface="Arial"/>
                <a:ea typeface="+mn-ea"/>
                <a:cs typeface="Arial"/>
              </a:rPr>
              <a:t> </a:t>
            </a:r>
            <a:r>
              <a:rPr lang="en-US" sz="1200" b="1" i="0" kern="1200" dirty="0" smtClean="0">
                <a:solidFill>
                  <a:schemeClr val="tx1"/>
                </a:solidFill>
                <a:effectLst/>
                <a:latin typeface="Arial"/>
                <a:ea typeface="+mn-ea"/>
                <a:cs typeface="Arial"/>
              </a:rPr>
              <a:t>Complex</a:t>
            </a:r>
            <a:r>
              <a:rPr lang="ru-RU" sz="1200" b="1" i="0" kern="1200" dirty="0" smtClean="0">
                <a:solidFill>
                  <a:schemeClr val="tx1"/>
                </a:solidFill>
                <a:effectLst/>
                <a:latin typeface="Arial"/>
                <a:ea typeface="+mn-ea"/>
                <a:cs typeface="Arial"/>
              </a:rPr>
              <a:t>»: </a:t>
            </a:r>
          </a:p>
          <a:p>
            <a:pPr lvl="0"/>
            <a:r>
              <a:rPr lang="en-US" sz="1200" b="0" i="0" kern="1200" dirty="0" smtClean="0">
                <a:solidFill>
                  <a:schemeClr val="tx1"/>
                </a:solidFill>
                <a:effectLst/>
                <a:latin typeface="Arial"/>
                <a:ea typeface="+mn-ea"/>
                <a:cs typeface="Arial"/>
              </a:rPr>
              <a:t>Helps</a:t>
            </a:r>
            <a:r>
              <a:rPr lang="en-US" sz="1200" b="0" i="0" kern="1200" baseline="0" dirty="0" smtClean="0">
                <a:solidFill>
                  <a:schemeClr val="tx1"/>
                </a:solidFill>
                <a:effectLst/>
                <a:latin typeface="Arial"/>
                <a:ea typeface="+mn-ea"/>
                <a:cs typeface="Arial"/>
              </a:rPr>
              <a:t> to improve the metabolism of calcium and magnesium</a:t>
            </a:r>
            <a:endParaRPr lang="ru-RU" sz="1200" b="0" i="0" kern="1200" dirty="0" smtClean="0">
              <a:solidFill>
                <a:schemeClr val="tx1"/>
              </a:solidFill>
              <a:effectLst/>
              <a:latin typeface="Arial"/>
              <a:ea typeface="+mn-ea"/>
              <a:cs typeface="Arial"/>
            </a:endParaRPr>
          </a:p>
          <a:p>
            <a:pPr lvl="0"/>
            <a:r>
              <a:rPr lang="en-US" sz="1200" b="0" i="0" kern="1200" dirty="0" smtClean="0">
                <a:solidFill>
                  <a:schemeClr val="tx1"/>
                </a:solidFill>
                <a:effectLst/>
                <a:latin typeface="Arial"/>
                <a:ea typeface="+mn-ea"/>
                <a:cs typeface="Arial"/>
              </a:rPr>
              <a:t>Has a positive effect</a:t>
            </a:r>
            <a:r>
              <a:rPr lang="en-US" sz="1200" b="0" i="0" kern="1200" baseline="0" dirty="0" smtClean="0">
                <a:solidFill>
                  <a:schemeClr val="tx1"/>
                </a:solidFill>
                <a:effectLst/>
                <a:latin typeface="Arial"/>
                <a:ea typeface="+mn-ea"/>
                <a:cs typeface="Arial"/>
              </a:rPr>
              <a:t> on heart and blood vessels</a:t>
            </a:r>
            <a:endParaRPr lang="ru-RU" sz="1200" b="0" i="0" kern="1200" dirty="0" smtClean="0">
              <a:solidFill>
                <a:schemeClr val="tx1"/>
              </a:solidFill>
              <a:effectLst/>
              <a:latin typeface="Arial"/>
              <a:ea typeface="+mn-ea"/>
              <a:cs typeface="Arial"/>
            </a:endParaRPr>
          </a:p>
          <a:p>
            <a:pPr lvl="0"/>
            <a:r>
              <a:rPr lang="en-US" sz="1200" b="0" i="0" kern="1200" dirty="0" smtClean="0">
                <a:solidFill>
                  <a:schemeClr val="tx1"/>
                </a:solidFill>
                <a:effectLst/>
                <a:latin typeface="Arial"/>
                <a:ea typeface="+mn-ea"/>
                <a:cs typeface="Arial"/>
              </a:rPr>
              <a:t>Promotes regular heart rate</a:t>
            </a:r>
            <a:endParaRPr lang="ru-RU" sz="1200" b="0" i="0" kern="1200" dirty="0" smtClean="0">
              <a:solidFill>
                <a:schemeClr val="tx1"/>
              </a:solidFill>
              <a:effectLst/>
              <a:latin typeface="Arial"/>
              <a:ea typeface="+mn-ea"/>
              <a:cs typeface="Arial"/>
            </a:endParaRPr>
          </a:p>
          <a:p>
            <a:pPr lvl="0"/>
            <a:r>
              <a:rPr lang="en-US" sz="1200" b="0" i="0" kern="1200" dirty="0" smtClean="0">
                <a:solidFill>
                  <a:schemeClr val="tx1"/>
                </a:solidFill>
                <a:effectLst/>
                <a:latin typeface="Arial"/>
                <a:ea typeface="+mn-ea"/>
                <a:cs typeface="Arial"/>
              </a:rPr>
              <a:t>Helps strengthen musculoskeletal</a:t>
            </a:r>
            <a:r>
              <a:rPr lang="en-US" sz="1200" b="0" i="0" kern="1200" baseline="0" dirty="0" smtClean="0">
                <a:solidFill>
                  <a:schemeClr val="tx1"/>
                </a:solidFill>
                <a:effectLst/>
                <a:latin typeface="Arial"/>
                <a:ea typeface="+mn-ea"/>
                <a:cs typeface="Arial"/>
              </a:rPr>
              <a:t> tissues</a:t>
            </a:r>
            <a:endParaRPr lang="ru-RU" sz="1200" b="0" i="0" kern="1200" dirty="0" smtClean="0">
              <a:solidFill>
                <a:schemeClr val="tx1"/>
              </a:solidFill>
              <a:effectLst/>
              <a:latin typeface="Arial"/>
              <a:ea typeface="+mn-ea"/>
              <a:cs typeface="Arial"/>
            </a:endParaRPr>
          </a:p>
          <a:p>
            <a:pPr lvl="0"/>
            <a:endParaRPr lang="ru-RU" sz="1200" b="0" i="0" kern="1200" dirty="0" smtClean="0">
              <a:solidFill>
                <a:schemeClr val="tx1"/>
              </a:solidFill>
              <a:effectLst/>
              <a:latin typeface="Arial"/>
              <a:ea typeface="+mn-ea"/>
              <a:cs typeface="Arial"/>
            </a:endParaRPr>
          </a:p>
          <a:p>
            <a:endParaRPr lang="ru-RU" b="0" i="0" dirty="0" smtClean="0">
              <a:latin typeface="Arial"/>
              <a:cs typeface="Arial"/>
            </a:endParaRPr>
          </a:p>
          <a:p>
            <a:endParaRPr lang="ru-RU" b="0" i="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10</a:t>
            </a:fld>
            <a:endParaRPr lang="ru-RU"/>
          </a:p>
        </p:txBody>
      </p:sp>
    </p:spTree>
    <p:extLst>
      <p:ext uri="{BB962C8B-B14F-4D97-AF65-F5344CB8AC3E}">
        <p14:creationId xmlns:p14="http://schemas.microsoft.com/office/powerpoint/2010/main" val="43123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i="0" dirty="0" smtClean="0">
                <a:latin typeface="Arial"/>
                <a:cs typeface="Arial"/>
              </a:rPr>
              <a:t>Organic forms of minerals help </a:t>
            </a:r>
            <a:r>
              <a:rPr lang="ru-RU" b="1" i="0" baseline="0" dirty="0" smtClean="0">
                <a:latin typeface="Arial"/>
                <a:cs typeface="Arial"/>
              </a:rPr>
              <a:t>75-90 %</a:t>
            </a:r>
            <a:r>
              <a:rPr lang="en-US" b="1" i="0" baseline="0" dirty="0" smtClean="0">
                <a:latin typeface="Arial"/>
                <a:cs typeface="Arial"/>
              </a:rPr>
              <a:t> </a:t>
            </a:r>
            <a:r>
              <a:rPr lang="en-US" b="1" i="0" dirty="0" smtClean="0">
                <a:latin typeface="Arial"/>
                <a:cs typeface="Arial"/>
              </a:rPr>
              <a:t>digestion of the Ca and Mg,</a:t>
            </a:r>
            <a:r>
              <a:rPr lang="en-US" b="1" i="0" baseline="0" dirty="0" smtClean="0">
                <a:latin typeface="Arial"/>
                <a:cs typeface="Arial"/>
              </a:rPr>
              <a:t> while non-organic forms only for 50%</a:t>
            </a:r>
            <a:endParaRPr lang="ru-RU" b="1" i="0" baseline="0" dirty="0" smtClean="0">
              <a:latin typeface="Arial"/>
              <a:cs typeface="Arial"/>
            </a:endParaRPr>
          </a:p>
          <a:p>
            <a:endParaRPr lang="ru-RU" b="0" i="0" baseline="0" dirty="0" smtClean="0">
              <a:latin typeface="Arial"/>
              <a:cs typeface="Arial"/>
            </a:endParaRPr>
          </a:p>
          <a:p>
            <a:r>
              <a:rPr lang="en-US" sz="1200" b="1" i="0" kern="1200" dirty="0" smtClean="0">
                <a:solidFill>
                  <a:schemeClr val="tx1"/>
                </a:solidFill>
                <a:effectLst/>
                <a:latin typeface="Arial"/>
                <a:ea typeface="+mn-ea"/>
                <a:cs typeface="Arial"/>
              </a:rPr>
              <a:t>Silica</a:t>
            </a:r>
            <a:r>
              <a:rPr lang="en-US" sz="1200" b="0" i="0" kern="1200" dirty="0" smtClean="0">
                <a:solidFill>
                  <a:schemeClr val="tx1"/>
                </a:solidFill>
                <a:effectLst/>
                <a:latin typeface="Arial"/>
                <a:ea typeface="+mn-ea"/>
                <a:cs typeface="Arial"/>
              </a:rPr>
              <a:t> </a:t>
            </a:r>
            <a:r>
              <a:rPr lang="en-US" sz="1200" b="0" i="0" kern="1200" baseline="0" dirty="0" smtClean="0">
                <a:solidFill>
                  <a:schemeClr val="tx1"/>
                </a:solidFill>
                <a:effectLst/>
                <a:latin typeface="Arial"/>
                <a:ea typeface="+mn-ea"/>
                <a:cs typeface="Arial"/>
              </a:rPr>
              <a:t>helps to increase the amount of protein (Collagen and elastin) in bones.</a:t>
            </a:r>
            <a:r>
              <a:rPr lang="en-US" sz="1200" b="0" i="0" kern="1200" dirty="0" smtClean="0">
                <a:solidFill>
                  <a:schemeClr val="tx1"/>
                </a:solidFill>
                <a:effectLst/>
                <a:latin typeface="Arial"/>
                <a:ea typeface="+mn-ea"/>
                <a:cs typeface="Arial"/>
              </a:rPr>
              <a:t> </a:t>
            </a:r>
          </a:p>
          <a:p>
            <a:r>
              <a:rPr lang="en-US" sz="1200" b="0" i="0" kern="1200" dirty="0" smtClean="0">
                <a:solidFill>
                  <a:schemeClr val="tx1"/>
                </a:solidFill>
                <a:effectLst/>
                <a:latin typeface="Arial"/>
                <a:ea typeface="+mn-ea"/>
                <a:cs typeface="Arial"/>
              </a:rPr>
              <a:t>Silica plays a vital role in the growth and maintenance of bones and joints</a:t>
            </a:r>
            <a:r>
              <a:rPr lang="en-US" sz="1200" b="0" i="0" kern="1200" baseline="0" dirty="0" smtClean="0">
                <a:solidFill>
                  <a:schemeClr val="tx1"/>
                </a:solidFill>
                <a:effectLst/>
                <a:latin typeface="Arial"/>
                <a:ea typeface="+mn-ea"/>
                <a:cs typeface="Arial"/>
              </a:rPr>
              <a:t> by taking part in the mineralization of bone tissue.  In addition, silica prevents “bad” cholesterol from entering the blood stream and binding to vessel walls. </a:t>
            </a:r>
          </a:p>
          <a:p>
            <a:endParaRPr lang="en-US" sz="1200" b="0" i="0" kern="1200" baseline="0" dirty="0" smtClean="0">
              <a:solidFill>
                <a:schemeClr val="tx1"/>
              </a:solidFill>
              <a:effectLst/>
              <a:latin typeface="Arial"/>
              <a:ea typeface="+mn-ea"/>
              <a:cs typeface="Arial"/>
            </a:endParaRPr>
          </a:p>
          <a:p>
            <a:r>
              <a:rPr lang="en-US" sz="1200" b="1" i="0" kern="1200" dirty="0" smtClean="0">
                <a:solidFill>
                  <a:schemeClr val="tx1"/>
                </a:solidFill>
                <a:effectLst/>
                <a:latin typeface="Arial"/>
                <a:ea typeface="+mn-ea"/>
                <a:cs typeface="Arial"/>
              </a:rPr>
              <a:t>Boron</a:t>
            </a:r>
            <a:r>
              <a:rPr lang="en-US" sz="1200" b="1" i="0" kern="1200" baseline="0" dirty="0" smtClean="0">
                <a:solidFill>
                  <a:schemeClr val="tx1"/>
                </a:solidFill>
                <a:effectLst/>
                <a:latin typeface="Arial"/>
                <a:ea typeface="+mn-ea"/>
                <a:cs typeface="Arial"/>
              </a:rPr>
              <a:t> </a:t>
            </a:r>
            <a:r>
              <a:rPr lang="en-US" sz="1200" b="0" i="0" kern="1200" baseline="0" dirty="0" smtClean="0">
                <a:solidFill>
                  <a:schemeClr val="tx1"/>
                </a:solidFill>
                <a:effectLst/>
                <a:latin typeface="Arial"/>
                <a:ea typeface="+mn-ea"/>
                <a:cs typeface="Arial"/>
              </a:rPr>
              <a:t>is a very important element. Together with silica, vitamins K and D </a:t>
            </a:r>
            <a:r>
              <a:rPr lang="en-US" sz="1200" b="0" i="0" kern="1200" dirty="0" smtClean="0">
                <a:solidFill>
                  <a:schemeClr val="tx1"/>
                </a:solidFill>
                <a:effectLst/>
                <a:latin typeface="Arial"/>
                <a:ea typeface="+mn-ea"/>
                <a:cs typeface="Arial"/>
              </a:rPr>
              <a:t>increase</a:t>
            </a:r>
            <a:r>
              <a:rPr lang="en-US" sz="1200" b="0" i="0" kern="1200" baseline="0" dirty="0" smtClean="0">
                <a:solidFill>
                  <a:schemeClr val="tx1"/>
                </a:solidFill>
                <a:effectLst/>
                <a:latin typeface="Arial"/>
                <a:ea typeface="+mn-ea"/>
                <a:cs typeface="Arial"/>
              </a:rPr>
              <a:t>s the absorption and improves the metabolism of calcium, magnesium and phosphorus. It also prevents the loss of Ca and Mg though the kidneys and aids in the conversion of vitamin D in more active form.</a:t>
            </a:r>
            <a:r>
              <a:rPr lang="ru-RU" sz="1200" b="0" i="0" kern="1200" dirty="0" smtClean="0">
                <a:solidFill>
                  <a:schemeClr val="tx1"/>
                </a:solidFill>
                <a:effectLst/>
                <a:latin typeface="Arial"/>
                <a:ea typeface="+mn-ea"/>
                <a:cs typeface="Arial"/>
              </a:rPr>
              <a:t> </a:t>
            </a:r>
          </a:p>
          <a:p>
            <a:endParaRPr lang="en-US" sz="1200" b="1" i="0" kern="1200" dirty="0" smtClean="0">
              <a:solidFill>
                <a:schemeClr val="tx1"/>
              </a:solidFill>
              <a:effectLst/>
              <a:latin typeface="Arial"/>
              <a:ea typeface="+mn-ea"/>
              <a:cs typeface="Arial"/>
            </a:endParaRPr>
          </a:p>
          <a:p>
            <a:r>
              <a:rPr lang="en-US" sz="1200" b="1" i="0" kern="1200" dirty="0" smtClean="0">
                <a:solidFill>
                  <a:schemeClr val="tx1"/>
                </a:solidFill>
                <a:effectLst/>
                <a:latin typeface="Arial"/>
                <a:ea typeface="+mn-ea"/>
                <a:cs typeface="Arial"/>
              </a:rPr>
              <a:t>Vitamin </a:t>
            </a:r>
            <a:r>
              <a:rPr lang="ru-RU" sz="1200" b="1" i="0" kern="1200" dirty="0" smtClean="0">
                <a:solidFill>
                  <a:schemeClr val="tx1"/>
                </a:solidFill>
                <a:effectLst/>
                <a:latin typeface="Arial"/>
                <a:ea typeface="+mn-ea"/>
                <a:cs typeface="Arial"/>
              </a:rPr>
              <a:t>К</a:t>
            </a:r>
            <a:r>
              <a:rPr lang="ru-RU" sz="1200" b="1" i="0" kern="1200" baseline="-25000" dirty="0" smtClean="0">
                <a:solidFill>
                  <a:schemeClr val="tx1"/>
                </a:solidFill>
                <a:effectLst/>
                <a:latin typeface="Arial"/>
                <a:ea typeface="+mn-ea"/>
                <a:cs typeface="Arial"/>
              </a:rPr>
              <a:t>2</a:t>
            </a:r>
            <a:r>
              <a:rPr lang="ru-RU" sz="1200" b="1" i="0" kern="1200" dirty="0" smtClean="0">
                <a:solidFill>
                  <a:schemeClr val="tx1"/>
                </a:solidFill>
                <a:effectLst/>
                <a:latin typeface="Arial"/>
                <a:ea typeface="+mn-ea"/>
                <a:cs typeface="Arial"/>
              </a:rPr>
              <a:t> </a:t>
            </a:r>
            <a:r>
              <a:rPr lang="en-US" sz="1200" b="0" i="0" kern="1200" dirty="0" smtClean="0">
                <a:solidFill>
                  <a:schemeClr val="tx1"/>
                </a:solidFill>
                <a:effectLst/>
                <a:latin typeface="Arial"/>
                <a:ea typeface="+mn-ea"/>
                <a:cs typeface="Arial"/>
              </a:rPr>
              <a:t>is</a:t>
            </a:r>
            <a:r>
              <a:rPr lang="en-US" sz="1200" b="0" i="0" kern="1200" baseline="0" dirty="0" smtClean="0">
                <a:solidFill>
                  <a:schemeClr val="tx1"/>
                </a:solidFill>
                <a:effectLst/>
                <a:latin typeface="Arial"/>
                <a:ea typeface="+mn-ea"/>
                <a:cs typeface="Arial"/>
              </a:rPr>
              <a:t> a fat-soluble vitamin, which is created by microorganisms that are found in the intestines. </a:t>
            </a:r>
          </a:p>
          <a:p>
            <a:r>
              <a:rPr lang="en-US" sz="1200" b="0" i="0" kern="1200" baseline="0" dirty="0" smtClean="0">
                <a:solidFill>
                  <a:schemeClr val="tx1"/>
                </a:solidFill>
                <a:effectLst/>
                <a:latin typeface="Arial"/>
                <a:ea typeface="+mn-ea"/>
                <a:cs typeface="Arial"/>
              </a:rPr>
              <a:t>This vitamin is involved in the synthesis of complex proteins and blood clotting. It also supports blood vessel walls. </a:t>
            </a:r>
            <a:endParaRPr lang="ru-RU" sz="1200" b="0" i="0" kern="1200" dirty="0" smtClean="0">
              <a:solidFill>
                <a:schemeClr val="tx1"/>
              </a:solidFill>
              <a:effectLst/>
              <a:latin typeface="Arial"/>
              <a:ea typeface="+mn-ea"/>
              <a:cs typeface="Arial"/>
            </a:endParaRPr>
          </a:p>
          <a:p>
            <a:r>
              <a:rPr lang="en-US" sz="1200" b="0" i="0" kern="1200" dirty="0" smtClean="0">
                <a:solidFill>
                  <a:schemeClr val="tx1"/>
                </a:solidFill>
                <a:effectLst/>
                <a:latin typeface="Arial"/>
                <a:ea typeface="+mn-ea"/>
                <a:cs typeface="Arial"/>
              </a:rPr>
              <a:t>In</a:t>
            </a:r>
            <a:r>
              <a:rPr lang="en-US" sz="1200" b="0" i="0" kern="1200" baseline="0" dirty="0" smtClean="0">
                <a:solidFill>
                  <a:schemeClr val="tx1"/>
                </a:solidFill>
                <a:effectLst/>
                <a:latin typeface="Arial"/>
                <a:ea typeface="+mn-ea"/>
                <a:cs typeface="Arial"/>
              </a:rPr>
              <a:t> tandem with magnesium, it participates in the creation of ATP and the conversion of sugar into glycogen, which promotes the energy exchange. </a:t>
            </a:r>
          </a:p>
          <a:p>
            <a:r>
              <a:rPr lang="ru-RU" sz="1200" b="0" i="0" kern="1200" dirty="0" smtClean="0">
                <a:solidFill>
                  <a:schemeClr val="tx1"/>
                </a:solidFill>
                <a:effectLst/>
                <a:latin typeface="Arial"/>
                <a:ea typeface="+mn-ea"/>
                <a:cs typeface="Arial"/>
              </a:rPr>
              <a:t> </a:t>
            </a:r>
          </a:p>
          <a:p>
            <a:r>
              <a:rPr lang="en-US" sz="1200" b="0" i="0" kern="1200" dirty="0" smtClean="0">
                <a:solidFill>
                  <a:schemeClr val="tx1"/>
                </a:solidFill>
                <a:effectLst/>
                <a:latin typeface="Arial"/>
                <a:ea typeface="+mn-ea"/>
                <a:cs typeface="Arial"/>
              </a:rPr>
              <a:t>The main function of vitamin </a:t>
            </a:r>
            <a:r>
              <a:rPr lang="ru-RU" sz="1200" b="0" i="0" kern="1200" dirty="0" smtClean="0">
                <a:solidFill>
                  <a:schemeClr val="tx1"/>
                </a:solidFill>
                <a:effectLst/>
                <a:latin typeface="Arial"/>
                <a:ea typeface="+mn-ea"/>
                <a:cs typeface="Arial"/>
              </a:rPr>
              <a:t>К</a:t>
            </a:r>
            <a:r>
              <a:rPr lang="ru-RU" sz="1200" b="0" i="0" kern="1200" baseline="-25000" dirty="0" smtClean="0">
                <a:solidFill>
                  <a:schemeClr val="tx1"/>
                </a:solidFill>
                <a:effectLst/>
                <a:latin typeface="Arial"/>
                <a:ea typeface="+mn-ea"/>
                <a:cs typeface="Arial"/>
              </a:rPr>
              <a:t>2</a:t>
            </a:r>
            <a:r>
              <a:rPr lang="en-US" sz="1200" b="0" i="0" kern="1200" dirty="0" smtClean="0">
                <a:solidFill>
                  <a:schemeClr val="tx1"/>
                </a:solidFill>
                <a:effectLst/>
                <a:latin typeface="Arial"/>
                <a:ea typeface="+mn-ea"/>
                <a:cs typeface="Arial"/>
              </a:rPr>
              <a:t> in this</a:t>
            </a:r>
            <a:r>
              <a:rPr lang="en-US" sz="1200" b="0" i="0" kern="1200" baseline="0" dirty="0" smtClean="0">
                <a:solidFill>
                  <a:schemeClr val="tx1"/>
                </a:solidFill>
                <a:effectLst/>
                <a:latin typeface="Arial"/>
                <a:ea typeface="+mn-ea"/>
                <a:cs typeface="Arial"/>
              </a:rPr>
              <a:t> complex is aiding the absorption of calcium and an interaction of calcium and vitamin D. </a:t>
            </a:r>
          </a:p>
          <a:p>
            <a:r>
              <a:rPr lang="ru-RU" sz="1200" b="0" i="0" kern="1200" dirty="0" smtClean="0">
                <a:solidFill>
                  <a:schemeClr val="tx1"/>
                </a:solidFill>
                <a:effectLst/>
                <a:latin typeface="Arial"/>
                <a:ea typeface="+mn-ea"/>
                <a:cs typeface="Arial"/>
              </a:rPr>
              <a:t> </a:t>
            </a:r>
          </a:p>
          <a:p>
            <a:r>
              <a:rPr lang="en-US" sz="1200" b="1" i="0" kern="1200" dirty="0" smtClean="0">
                <a:solidFill>
                  <a:schemeClr val="tx1"/>
                </a:solidFill>
                <a:effectLst/>
                <a:latin typeface="Arial"/>
                <a:ea typeface="+mn-ea"/>
                <a:cs typeface="Arial"/>
              </a:rPr>
              <a:t>Vitamin</a:t>
            </a:r>
            <a:r>
              <a:rPr lang="ru-RU" sz="1200" b="1" i="0" kern="1200" dirty="0" smtClean="0">
                <a:solidFill>
                  <a:schemeClr val="tx1"/>
                </a:solidFill>
                <a:effectLst/>
                <a:latin typeface="Arial"/>
                <a:ea typeface="+mn-ea"/>
                <a:cs typeface="Arial"/>
              </a:rPr>
              <a:t> D</a:t>
            </a:r>
            <a:r>
              <a:rPr lang="ru-RU" sz="1200" b="1" i="0" kern="1200" baseline="-25000" dirty="0" smtClean="0">
                <a:solidFill>
                  <a:schemeClr val="tx1"/>
                </a:solidFill>
                <a:effectLst/>
                <a:latin typeface="Arial"/>
                <a:ea typeface="+mn-ea"/>
                <a:cs typeface="Arial"/>
              </a:rPr>
              <a:t>3</a:t>
            </a:r>
            <a:r>
              <a:rPr lang="ru-RU" sz="1200" b="1" i="0" kern="1200" dirty="0" smtClean="0">
                <a:solidFill>
                  <a:schemeClr val="tx1"/>
                </a:solidFill>
                <a:effectLst/>
                <a:latin typeface="Arial"/>
                <a:ea typeface="+mn-ea"/>
                <a:cs typeface="Arial"/>
              </a:rPr>
              <a:t> </a:t>
            </a:r>
            <a:r>
              <a:rPr lang="ru-RU" sz="1200" b="0" i="0" kern="1200" dirty="0" smtClean="0">
                <a:solidFill>
                  <a:schemeClr val="tx1"/>
                </a:solidFill>
                <a:effectLst/>
                <a:latin typeface="Arial"/>
                <a:ea typeface="+mn-ea"/>
                <a:cs typeface="Arial"/>
              </a:rPr>
              <a:t>(</a:t>
            </a:r>
            <a:r>
              <a:rPr lang="en-US" sz="1200" b="0" i="0" kern="1200" dirty="0" err="1" smtClean="0">
                <a:solidFill>
                  <a:schemeClr val="tx1"/>
                </a:solidFill>
                <a:effectLst/>
                <a:latin typeface="+mn-lt"/>
                <a:ea typeface="+mn-ea"/>
                <a:cs typeface="+mn-cs"/>
              </a:rPr>
              <a:t>Cholecalciferol</a:t>
            </a:r>
            <a:r>
              <a:rPr lang="ru-RU" sz="1200" b="0" i="0" kern="1200" dirty="0" smtClean="0">
                <a:solidFill>
                  <a:schemeClr val="tx1"/>
                </a:solidFill>
                <a:effectLst/>
                <a:latin typeface="Arial"/>
                <a:ea typeface="+mn-ea"/>
                <a:cs typeface="Arial"/>
              </a:rPr>
              <a:t>).</a:t>
            </a:r>
            <a:r>
              <a:rPr lang="en-US" sz="1200" b="0" i="0" kern="1200" dirty="0" smtClean="0">
                <a:solidFill>
                  <a:schemeClr val="tx1"/>
                </a:solidFill>
                <a:effectLst/>
                <a:latin typeface="Arial"/>
                <a:ea typeface="+mn-ea"/>
                <a:cs typeface="Arial"/>
              </a:rPr>
              <a:t> It is the most active</a:t>
            </a:r>
            <a:r>
              <a:rPr lang="en-US" sz="1200" b="0" i="0" kern="1200" baseline="0" dirty="0" smtClean="0">
                <a:solidFill>
                  <a:schemeClr val="tx1"/>
                </a:solidFill>
                <a:effectLst/>
                <a:latin typeface="Arial"/>
                <a:ea typeface="+mn-ea"/>
                <a:cs typeface="Arial"/>
              </a:rPr>
              <a:t> forms of the group D vitamins.</a:t>
            </a:r>
            <a:r>
              <a:rPr lang="ru-RU" sz="1200" b="0" i="0" kern="1200" baseline="0" dirty="0" smtClean="0">
                <a:solidFill>
                  <a:schemeClr val="tx1"/>
                </a:solidFill>
                <a:effectLst/>
                <a:latin typeface="Arial"/>
                <a:ea typeface="+mn-ea"/>
                <a:cs typeface="Arial"/>
              </a:rPr>
              <a:t> </a:t>
            </a:r>
            <a:endParaRPr lang="ru-RU" sz="1200" b="0" i="0" kern="1200" dirty="0" smtClean="0">
              <a:solidFill>
                <a:schemeClr val="tx1"/>
              </a:solidFill>
              <a:effectLst/>
              <a:latin typeface="Arial"/>
              <a:ea typeface="+mn-ea"/>
              <a:cs typeface="Arial"/>
            </a:endParaRPr>
          </a:p>
          <a:p>
            <a:r>
              <a:rPr lang="ru-RU" sz="1200" b="0" i="0" kern="1200" dirty="0" smtClean="0">
                <a:solidFill>
                  <a:schemeClr val="tx1"/>
                </a:solidFill>
                <a:effectLst/>
                <a:latin typeface="Arial"/>
                <a:ea typeface="+mn-ea"/>
                <a:cs typeface="Arial"/>
              </a:rPr>
              <a:t>D</a:t>
            </a:r>
            <a:r>
              <a:rPr lang="ru-RU" sz="1200" b="0" i="0" kern="1200" baseline="-25000" dirty="0" smtClean="0">
                <a:solidFill>
                  <a:schemeClr val="tx1"/>
                </a:solidFill>
                <a:effectLst/>
                <a:latin typeface="Arial"/>
                <a:ea typeface="+mn-ea"/>
                <a:cs typeface="Arial"/>
              </a:rPr>
              <a:t>3</a:t>
            </a:r>
            <a:r>
              <a:rPr lang="ru-RU" sz="1200" b="0" i="0" kern="1200" dirty="0" smtClean="0">
                <a:solidFill>
                  <a:schemeClr val="tx1"/>
                </a:solidFill>
                <a:effectLst/>
                <a:latin typeface="Arial"/>
                <a:ea typeface="+mn-ea"/>
                <a:cs typeface="Arial"/>
              </a:rPr>
              <a:t> </a:t>
            </a:r>
            <a:r>
              <a:rPr lang="en-US" sz="1200" b="0" i="0" kern="1200" dirty="0" smtClean="0">
                <a:solidFill>
                  <a:schemeClr val="tx1"/>
                </a:solidFill>
                <a:effectLst/>
                <a:latin typeface="Arial"/>
                <a:ea typeface="+mn-ea"/>
                <a:cs typeface="Arial"/>
              </a:rPr>
              <a:t>helps to maintain the optimum amount</a:t>
            </a:r>
            <a:r>
              <a:rPr lang="en-US" sz="1200" b="0" i="0" kern="1200" baseline="0" dirty="0" smtClean="0">
                <a:solidFill>
                  <a:schemeClr val="tx1"/>
                </a:solidFill>
                <a:effectLst/>
                <a:latin typeface="Arial"/>
                <a:ea typeface="+mn-ea"/>
                <a:cs typeface="Arial"/>
              </a:rPr>
              <a:t> of calcium in the blood, increases calcium absorption in the small intestine and promotes the transport of calcium from blood to the bones.</a:t>
            </a:r>
            <a:endParaRPr lang="ru-RU" sz="1200" b="0" i="0" kern="1200" dirty="0" smtClean="0">
              <a:solidFill>
                <a:schemeClr val="tx1"/>
              </a:solidFill>
              <a:effectLst/>
              <a:latin typeface="Arial"/>
              <a:ea typeface="+mn-ea"/>
              <a:cs typeface="Arial"/>
            </a:endParaRPr>
          </a:p>
          <a:p>
            <a:r>
              <a:rPr lang="ru-RU" sz="1200" b="0" i="0" kern="1200" dirty="0" smtClean="0">
                <a:solidFill>
                  <a:schemeClr val="tx1"/>
                </a:solidFill>
                <a:effectLst/>
                <a:latin typeface="Arial"/>
                <a:ea typeface="+mn-ea"/>
                <a:cs typeface="Arial"/>
              </a:rPr>
              <a:t>D</a:t>
            </a:r>
            <a:r>
              <a:rPr lang="ru-RU" sz="1200" b="0" i="0" kern="1200" baseline="-25000" dirty="0" smtClean="0">
                <a:solidFill>
                  <a:schemeClr val="tx1"/>
                </a:solidFill>
                <a:effectLst/>
                <a:latin typeface="Arial"/>
                <a:ea typeface="+mn-ea"/>
                <a:cs typeface="Arial"/>
              </a:rPr>
              <a:t>3</a:t>
            </a:r>
            <a:r>
              <a:rPr lang="ru-RU" sz="1200" b="0" i="0" kern="1200" dirty="0" smtClean="0">
                <a:solidFill>
                  <a:schemeClr val="tx1"/>
                </a:solidFill>
                <a:effectLst/>
                <a:latin typeface="Arial"/>
                <a:ea typeface="+mn-ea"/>
                <a:cs typeface="Arial"/>
              </a:rPr>
              <a:t> </a:t>
            </a:r>
            <a:r>
              <a:rPr lang="en-US" sz="1200" b="0" i="0" kern="1200" dirty="0" smtClean="0">
                <a:solidFill>
                  <a:schemeClr val="tx1"/>
                </a:solidFill>
                <a:effectLst/>
                <a:latin typeface="Arial"/>
                <a:ea typeface="+mn-ea"/>
                <a:cs typeface="Arial"/>
              </a:rPr>
              <a:t>helps to maintain a balance</a:t>
            </a:r>
            <a:r>
              <a:rPr lang="en-US" sz="1200" b="0" i="0" kern="1200" baseline="0" dirty="0" smtClean="0">
                <a:solidFill>
                  <a:schemeClr val="tx1"/>
                </a:solidFill>
                <a:effectLst/>
                <a:latin typeface="Arial"/>
                <a:ea typeface="+mn-ea"/>
                <a:cs typeface="Arial"/>
              </a:rPr>
              <a:t> of calcium in the body by moving some of the calcium in the bones to the blood if there is a calcium deficiency in the diet.</a:t>
            </a:r>
            <a:r>
              <a:rPr lang="en-US" sz="1200" b="0" i="0" kern="1200" dirty="0" smtClean="0">
                <a:solidFill>
                  <a:schemeClr val="tx1"/>
                </a:solidFill>
                <a:effectLst/>
                <a:latin typeface="Arial"/>
                <a:ea typeface="+mn-ea"/>
                <a:cs typeface="Arial"/>
              </a:rPr>
              <a:t> </a:t>
            </a:r>
            <a:endParaRPr lang="ru-RU" sz="1200" b="0" i="0" kern="1200" dirty="0" smtClean="0">
              <a:solidFill>
                <a:schemeClr val="tx1"/>
              </a:solidFill>
              <a:effectLst/>
              <a:latin typeface="Arial"/>
              <a:ea typeface="+mn-ea"/>
              <a:cs typeface="Arial"/>
            </a:endParaRPr>
          </a:p>
          <a:p>
            <a:r>
              <a:rPr lang="en-US" sz="1200" b="0" i="0" kern="1200" dirty="0" smtClean="0">
                <a:solidFill>
                  <a:schemeClr val="tx1"/>
                </a:solidFill>
                <a:effectLst/>
                <a:latin typeface="Arial"/>
                <a:ea typeface="+mn-ea"/>
                <a:cs typeface="Arial"/>
              </a:rPr>
              <a:t>By improving the absorption</a:t>
            </a:r>
            <a:r>
              <a:rPr lang="en-US" sz="1200" b="0" i="0" kern="1200" baseline="0" dirty="0" smtClean="0">
                <a:solidFill>
                  <a:schemeClr val="tx1"/>
                </a:solidFill>
                <a:effectLst/>
                <a:latin typeface="Arial"/>
                <a:ea typeface="+mn-ea"/>
                <a:cs typeface="Arial"/>
              </a:rPr>
              <a:t> of calcium and magnesium, </a:t>
            </a:r>
            <a:r>
              <a:rPr lang="ru-RU" sz="1200" b="0" i="0" kern="1200" dirty="0" smtClean="0">
                <a:solidFill>
                  <a:schemeClr val="tx1"/>
                </a:solidFill>
                <a:effectLst/>
                <a:latin typeface="Arial"/>
                <a:ea typeface="+mn-ea"/>
                <a:cs typeface="Arial"/>
              </a:rPr>
              <a:t>D</a:t>
            </a:r>
            <a:r>
              <a:rPr lang="ru-RU" sz="1200" b="0" i="0" kern="1200" baseline="-25000" dirty="0" smtClean="0">
                <a:solidFill>
                  <a:schemeClr val="tx1"/>
                </a:solidFill>
                <a:effectLst/>
                <a:latin typeface="Arial"/>
                <a:ea typeface="+mn-ea"/>
                <a:cs typeface="Arial"/>
              </a:rPr>
              <a:t>3</a:t>
            </a:r>
            <a:r>
              <a:rPr lang="ru-RU" sz="1200" b="0" i="0" kern="1200" dirty="0" smtClean="0">
                <a:solidFill>
                  <a:schemeClr val="tx1"/>
                </a:solidFill>
                <a:effectLst/>
                <a:latin typeface="Arial"/>
                <a:ea typeface="+mn-ea"/>
                <a:cs typeface="Arial"/>
              </a:rPr>
              <a:t> </a:t>
            </a:r>
            <a:r>
              <a:rPr lang="en-US" sz="1200" b="0" i="0" kern="1200" dirty="0" smtClean="0">
                <a:solidFill>
                  <a:schemeClr val="tx1"/>
                </a:solidFill>
                <a:effectLst/>
                <a:latin typeface="Arial"/>
                <a:ea typeface="+mn-ea"/>
                <a:cs typeface="Arial"/>
              </a:rPr>
              <a:t>helps to protect nerve cell membranes from damage.</a:t>
            </a:r>
            <a:endParaRPr lang="ru-RU" sz="1200" b="0" i="0" kern="1200" dirty="0" smtClean="0">
              <a:solidFill>
                <a:schemeClr val="tx1"/>
              </a:solidFill>
              <a:effectLst/>
              <a:latin typeface="Arial"/>
              <a:ea typeface="+mn-ea"/>
              <a:cs typeface="Arial"/>
            </a:endParaRPr>
          </a:p>
          <a:p>
            <a:r>
              <a:rPr lang="en-US" sz="1200" b="0" i="0" kern="1200" dirty="0" smtClean="0">
                <a:solidFill>
                  <a:schemeClr val="tx1"/>
                </a:solidFill>
                <a:effectLst/>
                <a:latin typeface="Arial"/>
                <a:ea typeface="+mn-ea"/>
                <a:cs typeface="Arial"/>
              </a:rPr>
              <a:t>The</a:t>
            </a:r>
            <a:r>
              <a:rPr lang="en-US" sz="1200" b="0" i="0" kern="1200" baseline="0" dirty="0" smtClean="0">
                <a:solidFill>
                  <a:schemeClr val="tx1"/>
                </a:solidFill>
                <a:effectLst/>
                <a:latin typeface="Arial"/>
                <a:ea typeface="+mn-ea"/>
                <a:cs typeface="Arial"/>
              </a:rPr>
              <a:t> </a:t>
            </a:r>
            <a:r>
              <a:rPr lang="ru-RU" sz="1200" b="0" i="0" kern="1200" dirty="0" smtClean="0">
                <a:solidFill>
                  <a:schemeClr val="tx1"/>
                </a:solidFill>
                <a:effectLst/>
                <a:latin typeface="Arial"/>
                <a:ea typeface="+mn-ea"/>
                <a:cs typeface="Arial"/>
              </a:rPr>
              <a:t>D</a:t>
            </a:r>
            <a:r>
              <a:rPr lang="ru-RU" sz="1200" b="0" i="0" kern="1200" baseline="-25000" dirty="0" smtClean="0">
                <a:solidFill>
                  <a:schemeClr val="tx1"/>
                </a:solidFill>
                <a:effectLst/>
                <a:latin typeface="Arial"/>
                <a:ea typeface="+mn-ea"/>
                <a:cs typeface="Arial"/>
              </a:rPr>
              <a:t>3</a:t>
            </a:r>
            <a:r>
              <a:rPr lang="ru-RU" sz="1200" b="0" i="0" kern="1200" dirty="0" smtClean="0">
                <a:solidFill>
                  <a:schemeClr val="tx1"/>
                </a:solidFill>
                <a:effectLst/>
                <a:latin typeface="Arial"/>
                <a:ea typeface="+mn-ea"/>
                <a:cs typeface="Arial"/>
              </a:rPr>
              <a:t> </a:t>
            </a:r>
            <a:r>
              <a:rPr lang="en-US" sz="1200" b="0" i="0" kern="1200" dirty="0" smtClean="0">
                <a:solidFill>
                  <a:schemeClr val="tx1"/>
                </a:solidFill>
                <a:effectLst/>
                <a:latin typeface="Arial"/>
                <a:ea typeface="+mn-ea"/>
                <a:cs typeface="Arial"/>
              </a:rPr>
              <a:t>and calcium exchange helps to improve the function of the thyroid gland. Conversely</a:t>
            </a:r>
            <a:r>
              <a:rPr lang="en-US" sz="1200" b="0" i="0" kern="1200" baseline="0" dirty="0" smtClean="0">
                <a:solidFill>
                  <a:schemeClr val="tx1"/>
                </a:solidFill>
                <a:effectLst/>
                <a:latin typeface="Arial"/>
                <a:ea typeface="+mn-ea"/>
                <a:cs typeface="Arial"/>
              </a:rPr>
              <a:t>, the deficiency of</a:t>
            </a:r>
            <a:r>
              <a:rPr lang="ru-RU" sz="1200" b="0" i="0" kern="1200" baseline="0" dirty="0" smtClean="0">
                <a:solidFill>
                  <a:schemeClr val="tx1"/>
                </a:solidFill>
                <a:effectLst/>
                <a:latin typeface="Arial"/>
                <a:ea typeface="+mn-ea"/>
                <a:cs typeface="Arial"/>
              </a:rPr>
              <a:t> </a:t>
            </a:r>
            <a:r>
              <a:rPr lang="ru-RU" sz="1200" b="0" i="0" kern="1200" dirty="0" smtClean="0">
                <a:solidFill>
                  <a:schemeClr val="tx1"/>
                </a:solidFill>
                <a:effectLst/>
                <a:latin typeface="Arial"/>
                <a:ea typeface="+mn-ea"/>
                <a:cs typeface="Arial"/>
              </a:rPr>
              <a:t>D</a:t>
            </a:r>
            <a:r>
              <a:rPr lang="ru-RU" sz="1200" b="0" i="0" kern="1200" baseline="-25000" dirty="0" smtClean="0">
                <a:solidFill>
                  <a:schemeClr val="tx1"/>
                </a:solidFill>
                <a:effectLst/>
                <a:latin typeface="Arial"/>
                <a:ea typeface="+mn-ea"/>
                <a:cs typeface="Arial"/>
              </a:rPr>
              <a:t>3 </a:t>
            </a:r>
            <a:r>
              <a:rPr lang="en-US" sz="1200" b="0" i="0" kern="1200" baseline="0" dirty="0" smtClean="0">
                <a:solidFill>
                  <a:schemeClr val="tx1"/>
                </a:solidFill>
                <a:effectLst/>
                <a:latin typeface="Arial"/>
                <a:ea typeface="+mn-ea"/>
                <a:cs typeface="Arial"/>
              </a:rPr>
              <a:t> can lead to issues with thyroid, bone mineralization, and muscle weakening.</a:t>
            </a:r>
            <a:endParaRPr lang="ru-RU" sz="1200" b="0" i="0" kern="1200" dirty="0" smtClean="0">
              <a:solidFill>
                <a:schemeClr val="tx1"/>
              </a:solidFill>
              <a:effectLst/>
              <a:latin typeface="Arial"/>
              <a:ea typeface="+mn-ea"/>
              <a:cs typeface="Arial"/>
            </a:endParaRPr>
          </a:p>
          <a:p>
            <a:endParaRPr lang="ru-RU" b="0" i="0" dirty="0" smtClean="0">
              <a:latin typeface="Arial"/>
              <a:cs typeface="Arial"/>
            </a:endParaRPr>
          </a:p>
          <a:p>
            <a:endParaRPr lang="ru-RU" b="0" i="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11</a:t>
            </a:fld>
            <a:endParaRPr lang="ru-RU"/>
          </a:p>
        </p:txBody>
      </p:sp>
    </p:spTree>
    <p:extLst>
      <p:ext uri="{BB962C8B-B14F-4D97-AF65-F5344CB8AC3E}">
        <p14:creationId xmlns:p14="http://schemas.microsoft.com/office/powerpoint/2010/main" val="227310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buClr>
                <a:srgbClr val="37CCEF"/>
              </a:buClr>
            </a:pPr>
            <a:r>
              <a:rPr lang="ru-RU" sz="1200" b="1" dirty="0" smtClean="0">
                <a:solidFill>
                  <a:srgbClr val="37CCEF"/>
                </a:solidFill>
                <a:latin typeface="Arial"/>
                <a:cs typeface="Arial"/>
              </a:rPr>
              <a:t>«</a:t>
            </a:r>
            <a:r>
              <a:rPr lang="ru-RU" sz="1200" b="1" dirty="0" err="1" smtClean="0">
                <a:solidFill>
                  <a:srgbClr val="37CCEF"/>
                </a:solidFill>
                <a:latin typeface="Arial"/>
                <a:cs typeface="Arial"/>
              </a:rPr>
              <a:t>Ca-mg</a:t>
            </a:r>
            <a:r>
              <a:rPr lang="ru-RU" sz="1200" b="1" dirty="0" smtClean="0">
                <a:solidFill>
                  <a:srgbClr val="37CCEF"/>
                </a:solidFill>
                <a:latin typeface="Arial"/>
                <a:cs typeface="Arial"/>
              </a:rPr>
              <a:t> </a:t>
            </a:r>
            <a:r>
              <a:rPr lang="en-US" sz="1200" b="1" dirty="0" smtClean="0">
                <a:solidFill>
                  <a:srgbClr val="37CCEF"/>
                </a:solidFill>
                <a:latin typeface="Arial"/>
                <a:cs typeface="Arial"/>
              </a:rPr>
              <a:t>complex</a:t>
            </a:r>
            <a:r>
              <a:rPr lang="ru-RU" sz="1200" b="1" dirty="0" smtClean="0">
                <a:solidFill>
                  <a:srgbClr val="37CCEF"/>
                </a:solidFill>
                <a:latin typeface="Arial"/>
                <a:cs typeface="Arial"/>
              </a:rPr>
              <a:t>» —</a:t>
            </a:r>
            <a:r>
              <a:rPr lang="en-US" sz="1200" b="1" dirty="0" smtClean="0">
                <a:solidFill>
                  <a:srgbClr val="37CCEF"/>
                </a:solidFill>
                <a:latin typeface="Arial"/>
                <a:cs typeface="Arial"/>
              </a:rPr>
              <a:t> </a:t>
            </a:r>
            <a:r>
              <a:rPr lang="ru-RU" sz="1200" b="1" dirty="0" smtClean="0">
                <a:solidFill>
                  <a:srgbClr val="37CCEF"/>
                </a:solidFill>
                <a:latin typeface="Arial"/>
                <a:cs typeface="Arial"/>
              </a:rPr>
              <a:t> </a:t>
            </a:r>
            <a:r>
              <a:rPr lang="en-US" sz="1200" b="1" dirty="0" smtClean="0">
                <a:solidFill>
                  <a:srgbClr val="37CCEF"/>
                </a:solidFill>
                <a:latin typeface="Arial"/>
                <a:cs typeface="Arial"/>
              </a:rPr>
              <a:t>beneficial dietary supplement for:</a:t>
            </a:r>
            <a:endParaRPr lang="ru-RU" sz="1200" dirty="0" smtClean="0">
              <a:latin typeface="Arial"/>
              <a:cs typeface="Arial"/>
            </a:endParaRPr>
          </a:p>
          <a:p>
            <a:pPr marL="342900" indent="-342900">
              <a:buClr>
                <a:srgbClr val="37CCEF"/>
              </a:buClr>
              <a:buFont typeface="Arial"/>
              <a:buChar char="•"/>
            </a:pPr>
            <a:r>
              <a:rPr lang="en-US" sz="1200" dirty="0" smtClean="0">
                <a:latin typeface="Arial"/>
                <a:cs typeface="Arial"/>
              </a:rPr>
              <a:t>People with heart and blood pressure problems</a:t>
            </a:r>
            <a:endParaRPr lang="ru-RU" sz="1200" dirty="0" smtClean="0">
              <a:latin typeface="Arial"/>
              <a:cs typeface="Arial"/>
            </a:endParaRPr>
          </a:p>
          <a:p>
            <a:pPr marL="342900" indent="-342900">
              <a:buClr>
                <a:srgbClr val="37CCEF"/>
              </a:buClr>
              <a:buFont typeface="Arial"/>
              <a:buChar char="•"/>
            </a:pPr>
            <a:r>
              <a:rPr lang="en-US" sz="1200" dirty="0" smtClean="0">
                <a:latin typeface="Arial"/>
                <a:cs typeface="Arial"/>
              </a:rPr>
              <a:t>People who suffers from osteoporosis</a:t>
            </a:r>
            <a:endParaRPr lang="ru-RU" sz="1200" dirty="0" smtClean="0">
              <a:latin typeface="Arial"/>
              <a:cs typeface="Arial"/>
            </a:endParaRPr>
          </a:p>
          <a:p>
            <a:pPr marL="342900" indent="-342900">
              <a:buClr>
                <a:srgbClr val="37CCEF"/>
              </a:buClr>
              <a:buFont typeface="Arial"/>
              <a:buChar char="•"/>
            </a:pPr>
            <a:r>
              <a:rPr lang="en-US" sz="1200" dirty="0" smtClean="0">
                <a:latin typeface="Arial"/>
                <a:cs typeface="Arial"/>
              </a:rPr>
              <a:t>Women</a:t>
            </a:r>
            <a:r>
              <a:rPr lang="en-US" sz="1200" baseline="0" dirty="0" smtClean="0">
                <a:latin typeface="Arial"/>
                <a:cs typeface="Arial"/>
              </a:rPr>
              <a:t> after 40</a:t>
            </a:r>
            <a:endParaRPr lang="ru-RU" sz="1200" dirty="0" smtClean="0">
              <a:latin typeface="Arial"/>
              <a:cs typeface="Arial"/>
            </a:endParaRPr>
          </a:p>
          <a:p>
            <a:pPr marL="342900" indent="-342900">
              <a:buClr>
                <a:srgbClr val="37CCEF"/>
              </a:buClr>
              <a:buFont typeface="Arial"/>
              <a:buChar char="•"/>
            </a:pPr>
            <a:r>
              <a:rPr lang="en-US" sz="1200" dirty="0" smtClean="0">
                <a:latin typeface="Arial"/>
                <a:cs typeface="Arial"/>
              </a:rPr>
              <a:t>Seniors</a:t>
            </a:r>
            <a:endParaRPr lang="ru-RU" sz="1200" dirty="0" smtClean="0">
              <a:latin typeface="Arial"/>
              <a:cs typeface="Arial"/>
            </a:endParaRPr>
          </a:p>
          <a:p>
            <a:pPr marL="342900" indent="-342900">
              <a:buClr>
                <a:srgbClr val="37CCEF"/>
              </a:buClr>
              <a:buFont typeface="Arial"/>
              <a:buChar char="•"/>
            </a:pPr>
            <a:r>
              <a:rPr lang="en-US" sz="1200" dirty="0" smtClean="0">
                <a:latin typeface="Arial"/>
                <a:cs typeface="Arial"/>
              </a:rPr>
              <a:t>People who</a:t>
            </a:r>
            <a:r>
              <a:rPr lang="en-US" sz="1200" baseline="0" dirty="0" smtClean="0">
                <a:latin typeface="Arial"/>
                <a:cs typeface="Arial"/>
              </a:rPr>
              <a:t> suffers from depression</a:t>
            </a:r>
            <a:endParaRPr lang="ru-RU" sz="1200" dirty="0" smtClean="0">
              <a:latin typeface="Arial"/>
              <a:cs typeface="Arial"/>
            </a:endParaRPr>
          </a:p>
          <a:p>
            <a:pPr marL="342900" indent="-342900">
              <a:buClr>
                <a:srgbClr val="37CCEF"/>
              </a:buClr>
              <a:buFont typeface="Arial"/>
              <a:buChar char="•"/>
            </a:pPr>
            <a:r>
              <a:rPr lang="en-US" sz="1200" dirty="0" smtClean="0">
                <a:latin typeface="Arial"/>
                <a:cs typeface="Arial"/>
              </a:rPr>
              <a:t>People who experience problems with</a:t>
            </a:r>
            <a:r>
              <a:rPr lang="en-US" sz="1200" baseline="0" dirty="0" smtClean="0">
                <a:latin typeface="Arial"/>
                <a:cs typeface="Arial"/>
              </a:rPr>
              <a:t> </a:t>
            </a:r>
            <a:r>
              <a:rPr lang="en-US" sz="1200" dirty="0" smtClean="0">
                <a:latin typeface="Arial"/>
                <a:cs typeface="Arial"/>
              </a:rPr>
              <a:t>musculoskeletal system</a:t>
            </a:r>
          </a:p>
          <a:p>
            <a:pPr marL="342900" indent="-342900">
              <a:buClr>
                <a:srgbClr val="37CCEF"/>
              </a:buClr>
              <a:buFont typeface="Arial"/>
              <a:buChar char="•"/>
            </a:pPr>
            <a:r>
              <a:rPr lang="en-US" sz="1200" dirty="0" smtClean="0">
                <a:latin typeface="Arial"/>
                <a:cs typeface="Arial"/>
              </a:rPr>
              <a:t>Athletes during</a:t>
            </a:r>
            <a:r>
              <a:rPr lang="en-US" sz="1200" baseline="0" dirty="0" smtClean="0">
                <a:latin typeface="Arial"/>
                <a:cs typeface="Arial"/>
              </a:rPr>
              <a:t> intensive exercises</a:t>
            </a:r>
            <a:endParaRPr lang="ru-RU" sz="120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12</a:t>
            </a:fld>
            <a:endParaRPr lang="ru-RU"/>
          </a:p>
        </p:txBody>
      </p:sp>
    </p:spTree>
    <p:extLst>
      <p:ext uri="{BB962C8B-B14F-4D97-AF65-F5344CB8AC3E}">
        <p14:creationId xmlns:p14="http://schemas.microsoft.com/office/powerpoint/2010/main" val="2273104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CE328FD-FE8F-1141-99F0-0F2A1E7FF4E0}" type="slidenum">
              <a:rPr lang="ru-RU" smtClean="0"/>
              <a:t>2</a:t>
            </a:fld>
            <a:endParaRPr lang="ru-RU"/>
          </a:p>
        </p:txBody>
      </p:sp>
    </p:spTree>
    <p:extLst>
      <p:ext uri="{BB962C8B-B14F-4D97-AF65-F5344CB8AC3E}">
        <p14:creationId xmlns:p14="http://schemas.microsoft.com/office/powerpoint/2010/main" val="173140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latin typeface="Arial"/>
                <a:cs typeface="Arial"/>
              </a:rPr>
              <a:t>Very often</a:t>
            </a:r>
            <a:r>
              <a:rPr lang="en-US" b="1" i="0" baseline="0" dirty="0" smtClean="0">
                <a:latin typeface="Arial"/>
                <a:cs typeface="Arial"/>
              </a:rPr>
              <a:t>, a deficiency of Ca and Mg can cause some of the aforementioned symptoms.</a:t>
            </a:r>
            <a:endParaRPr lang="ru-RU" b="0" i="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i="0" dirty="0" smtClean="0">
                <a:latin typeface="Arial"/>
                <a:cs typeface="Arial"/>
              </a:rPr>
              <a:t>A deficiency of Ca</a:t>
            </a:r>
            <a:r>
              <a:rPr lang="en-US" b="1" i="0" baseline="0" dirty="0" smtClean="0">
                <a:latin typeface="Arial"/>
                <a:cs typeface="Arial"/>
              </a:rPr>
              <a:t> </a:t>
            </a:r>
            <a:r>
              <a:rPr lang="en-US" b="0" i="0" baseline="0" dirty="0" smtClean="0">
                <a:latin typeface="Arial"/>
                <a:cs typeface="Arial"/>
              </a:rPr>
              <a:t>interferes with bone mineralization which softens bone and makes it more brittle. Muscle mass is decreased, nerve cells are more excited, and muscle spasms can occur. </a:t>
            </a:r>
            <a:endParaRPr lang="ru-RU" sz="1200" b="0" i="0" kern="1200" dirty="0" smtClean="0">
              <a:solidFill>
                <a:schemeClr val="tx1"/>
              </a:solidFill>
              <a:effectLst/>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Arial"/>
                <a:ea typeface="+mn-ea"/>
                <a:cs typeface="Arial"/>
              </a:rPr>
              <a:t>A deficiency</a:t>
            </a:r>
            <a:r>
              <a:rPr lang="en-US" sz="1200" b="1" i="0" kern="1200" baseline="0" dirty="0" smtClean="0">
                <a:solidFill>
                  <a:schemeClr val="tx1"/>
                </a:solidFill>
                <a:effectLst/>
                <a:latin typeface="Arial"/>
                <a:ea typeface="+mn-ea"/>
                <a:cs typeface="Arial"/>
              </a:rPr>
              <a:t> of Mg </a:t>
            </a:r>
            <a:r>
              <a:rPr lang="en-US" sz="1200" b="0" i="0" kern="1200" baseline="0" dirty="0" smtClean="0">
                <a:solidFill>
                  <a:schemeClr val="tx1"/>
                </a:solidFill>
                <a:effectLst/>
                <a:latin typeface="Arial"/>
                <a:ea typeface="+mn-ea"/>
                <a:cs typeface="Arial"/>
              </a:rPr>
              <a:t>causes fatigue, irritability, neuroses, depression, irregular sleep patterns, dizziness, increased heartbeat, irregular blood pressure, arrhythmia, muscle weakness, loss of appetite, immunodeficiency, and muscle spasms.    </a:t>
            </a:r>
            <a:endParaRPr lang="ru-RU" b="0" i="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3</a:t>
            </a:fld>
            <a:endParaRPr lang="ru-RU"/>
          </a:p>
        </p:txBody>
      </p:sp>
    </p:spTree>
    <p:extLst>
      <p:ext uri="{BB962C8B-B14F-4D97-AF65-F5344CB8AC3E}">
        <p14:creationId xmlns:p14="http://schemas.microsoft.com/office/powerpoint/2010/main" val="249497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i="0" kern="1200" dirty="0" smtClean="0">
                <a:solidFill>
                  <a:schemeClr val="tx1"/>
                </a:solidFill>
                <a:effectLst/>
                <a:latin typeface="Arial"/>
                <a:ea typeface="+mn-ea"/>
                <a:cs typeface="Arial"/>
              </a:rPr>
              <a:t>Calcium is an essential </a:t>
            </a:r>
            <a:r>
              <a:rPr lang="en-US" sz="1200" b="0" i="0" kern="1200" dirty="0" err="1" smtClean="0">
                <a:solidFill>
                  <a:schemeClr val="tx1"/>
                </a:solidFill>
                <a:effectLst/>
                <a:latin typeface="Arial"/>
                <a:ea typeface="+mn-ea"/>
                <a:cs typeface="Arial"/>
              </a:rPr>
              <a:t>macroelement</a:t>
            </a:r>
            <a:r>
              <a:rPr lang="en-US" sz="1200" b="0" i="0" kern="1200" baseline="0" dirty="0" smtClean="0">
                <a:solidFill>
                  <a:schemeClr val="tx1"/>
                </a:solidFill>
                <a:effectLst/>
                <a:latin typeface="Arial"/>
                <a:ea typeface="+mn-ea"/>
                <a:cs typeface="Arial"/>
              </a:rPr>
              <a:t> of the human body. 99% of Ca is necessary for dental, bone and joint tissues. </a:t>
            </a:r>
          </a:p>
          <a:p>
            <a:r>
              <a:rPr lang="en-US" sz="1200" b="0" i="0" kern="1200" dirty="0" smtClean="0">
                <a:solidFill>
                  <a:schemeClr val="tx1"/>
                </a:solidFill>
                <a:effectLst/>
                <a:latin typeface="Arial"/>
                <a:ea typeface="+mn-ea"/>
                <a:cs typeface="Arial"/>
              </a:rPr>
              <a:t>Calcium is primarily involved in building and strengthening bones, tendons, and ligaments.</a:t>
            </a:r>
            <a:r>
              <a:rPr lang="en-US" sz="1200" b="0" i="0" kern="1200" baseline="0" dirty="0" smtClean="0">
                <a:solidFill>
                  <a:schemeClr val="tx1"/>
                </a:solidFill>
                <a:effectLst/>
                <a:latin typeface="Arial"/>
                <a:ea typeface="+mn-ea"/>
                <a:cs typeface="Arial"/>
              </a:rPr>
              <a:t> Calcium is stored in bone and can be extracted if there is a calcium deficiency in the diet.</a:t>
            </a:r>
            <a:endParaRPr lang="ru-RU" b="0" i="0" dirty="0" smtClean="0">
              <a:latin typeface="Arial"/>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Arial"/>
                <a:ea typeface="+mn-ea"/>
                <a:cs typeface="Arial"/>
              </a:rPr>
              <a:t>Up</a:t>
            </a:r>
            <a:r>
              <a:rPr lang="en-US" sz="1200" b="1" i="0" kern="1200" baseline="0" dirty="0" smtClean="0">
                <a:solidFill>
                  <a:schemeClr val="tx1"/>
                </a:solidFill>
                <a:effectLst/>
                <a:latin typeface="Arial"/>
                <a:ea typeface="+mn-ea"/>
                <a:cs typeface="Arial"/>
              </a:rPr>
              <a:t> to 53% of </a:t>
            </a:r>
            <a:r>
              <a:rPr lang="en-US" sz="1200" b="1" i="0" kern="1200" dirty="0" smtClean="0">
                <a:solidFill>
                  <a:schemeClr val="tx1"/>
                </a:solidFill>
                <a:effectLst/>
                <a:latin typeface="Arial"/>
                <a:ea typeface="+mn-ea"/>
                <a:cs typeface="Arial"/>
              </a:rPr>
              <a:t>Magnesium </a:t>
            </a:r>
            <a:r>
              <a:rPr lang="en-US" sz="1200" b="0" i="0" kern="1200" dirty="0" smtClean="0">
                <a:solidFill>
                  <a:schemeClr val="tx1"/>
                </a:solidFill>
                <a:effectLst/>
                <a:latin typeface="Arial"/>
                <a:ea typeface="+mn-ea"/>
                <a:cs typeface="Arial"/>
              </a:rPr>
              <a:t>is contained in bone tissue, dentin and enamel and around 20% in</a:t>
            </a:r>
            <a:r>
              <a:rPr lang="en-US" sz="1200" b="0" i="0" kern="1200" baseline="0" dirty="0" smtClean="0">
                <a:solidFill>
                  <a:schemeClr val="tx1"/>
                </a:solidFill>
                <a:effectLst/>
                <a:latin typeface="Arial"/>
                <a:ea typeface="+mn-ea"/>
                <a:cs typeface="Arial"/>
              </a:rPr>
              <a:t> the brain, heart, muscles, kidneys and liver.</a:t>
            </a:r>
            <a:r>
              <a:rPr lang="en-US" sz="1200" b="0" i="0" kern="1200" dirty="0" smtClean="0">
                <a:solidFill>
                  <a:schemeClr val="tx1"/>
                </a:solidFill>
                <a:effectLst/>
                <a:latin typeface="Arial"/>
                <a:ea typeface="+mn-ea"/>
                <a:cs typeface="Arial"/>
              </a:rPr>
              <a:t> </a:t>
            </a:r>
            <a:endParaRPr lang="ru-RU" b="0" i="0" dirty="0" smtClean="0">
              <a:latin typeface="Arial"/>
              <a:cs typeface="Arial"/>
            </a:endParaRPr>
          </a:p>
          <a:p>
            <a:endParaRPr lang="ru-RU" b="0" i="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4</a:t>
            </a:fld>
            <a:endParaRPr lang="ru-RU"/>
          </a:p>
        </p:txBody>
      </p:sp>
    </p:spTree>
    <p:extLst>
      <p:ext uri="{BB962C8B-B14F-4D97-AF65-F5344CB8AC3E}">
        <p14:creationId xmlns:p14="http://schemas.microsoft.com/office/powerpoint/2010/main" val="2683579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Arial"/>
                <a:ea typeface="+mn-ea"/>
                <a:cs typeface="Arial"/>
              </a:rPr>
              <a:t>Calcium is primarily involved in building and strengthening bones, tendons, and ligaments.</a:t>
            </a:r>
            <a:r>
              <a:rPr lang="en-US" sz="1200" b="0" i="0" kern="1200" baseline="0" dirty="0" smtClean="0">
                <a:solidFill>
                  <a:schemeClr val="tx1"/>
                </a:solidFill>
                <a:effectLst/>
                <a:latin typeface="Arial"/>
                <a:ea typeface="+mn-ea"/>
                <a:cs typeface="Arial"/>
              </a:rPr>
              <a:t> Calcium is stored in bone and can be extracted if there is a calcium deficiency in the diet.</a:t>
            </a:r>
            <a:endParaRPr lang="ru-RU" b="0" i="0" dirty="0" smtClean="0">
              <a:latin typeface="Arial"/>
              <a:cs typeface="Arial"/>
            </a:endParaRPr>
          </a:p>
          <a:p>
            <a:r>
              <a:rPr lang="en-US" sz="1200" b="0" i="0" kern="1200" dirty="0" smtClean="0">
                <a:solidFill>
                  <a:schemeClr val="tx1"/>
                </a:solidFill>
                <a:effectLst/>
                <a:latin typeface="Arial"/>
                <a:ea typeface="+mn-ea"/>
                <a:cs typeface="Arial"/>
              </a:rPr>
              <a:t>Furthermore, calcium is responsible for</a:t>
            </a:r>
            <a:r>
              <a:rPr lang="en-US" sz="1200" b="0" i="0" kern="1200" baseline="0" dirty="0" smtClean="0">
                <a:solidFill>
                  <a:schemeClr val="tx1"/>
                </a:solidFill>
                <a:effectLst/>
                <a:latin typeface="Arial"/>
                <a:ea typeface="+mn-ea"/>
                <a:cs typeface="Arial"/>
              </a:rPr>
              <a:t> the proper functioning of multiple enzymes and hormones and improves metabolic processes.</a:t>
            </a:r>
            <a:endParaRPr lang="ru-RU" sz="1200" b="0" i="0" kern="1200" dirty="0" smtClean="0">
              <a:solidFill>
                <a:schemeClr val="tx1"/>
              </a:solidFill>
              <a:effectLst/>
              <a:latin typeface="Arial"/>
              <a:ea typeface="+mn-ea"/>
              <a:cs typeface="Arial"/>
            </a:endParaRPr>
          </a:p>
          <a:p>
            <a:r>
              <a:rPr lang="en-US" sz="1200" b="0" i="0" kern="1200" dirty="0" smtClean="0">
                <a:solidFill>
                  <a:schemeClr val="tx1"/>
                </a:solidFill>
                <a:effectLst/>
                <a:latin typeface="Arial"/>
                <a:ea typeface="+mn-ea"/>
                <a:cs typeface="Arial"/>
              </a:rPr>
              <a:t>It</a:t>
            </a:r>
            <a:r>
              <a:rPr lang="en-US" sz="1200" b="0" i="0" kern="1200" baseline="0" dirty="0" smtClean="0">
                <a:solidFill>
                  <a:schemeClr val="tx1"/>
                </a:solidFill>
                <a:effectLst/>
                <a:latin typeface="Arial"/>
                <a:ea typeface="+mn-ea"/>
                <a:cs typeface="Arial"/>
              </a:rPr>
              <a:t> normalizes the functioning of the nervous system and stimulates the activity of vasopressin and serotonin hormones, which improves the central nervous system’s response to stress</a:t>
            </a:r>
          </a:p>
          <a:p>
            <a:r>
              <a:rPr lang="en-US" sz="1200" b="0" i="0" kern="1200" baseline="0" dirty="0" smtClean="0">
                <a:solidFill>
                  <a:schemeClr val="tx1"/>
                </a:solidFill>
                <a:effectLst/>
                <a:latin typeface="Arial"/>
                <a:ea typeface="+mn-ea"/>
                <a:cs typeface="Arial"/>
              </a:rPr>
              <a:t>Calcium helps to regulate cell elasticity and normalizes cerebral blood flow. </a:t>
            </a:r>
          </a:p>
          <a:p>
            <a:r>
              <a:rPr lang="en-US" sz="1200" b="0" i="0" kern="1200" baseline="0" dirty="0" smtClean="0">
                <a:solidFill>
                  <a:schemeClr val="tx1"/>
                </a:solidFill>
                <a:effectLst/>
                <a:latin typeface="Arial"/>
                <a:ea typeface="+mn-ea"/>
                <a:cs typeface="Arial"/>
              </a:rPr>
              <a:t>Inside the cells of the heart muscle calcium binds to the protein troponin and together they regulate the heart rate.</a:t>
            </a:r>
            <a:r>
              <a:rPr lang="ru-RU" sz="1200" b="0" i="0" kern="1200" dirty="0" smtClean="0">
                <a:solidFill>
                  <a:schemeClr val="tx1"/>
                </a:solidFill>
                <a:effectLst/>
                <a:latin typeface="Arial"/>
                <a:ea typeface="+mn-ea"/>
                <a:cs typeface="Arial"/>
              </a:rPr>
              <a:t> </a:t>
            </a:r>
          </a:p>
          <a:p>
            <a:r>
              <a:rPr lang="en-US" sz="1200" b="0" i="0" kern="1200" dirty="0" smtClean="0">
                <a:solidFill>
                  <a:schemeClr val="tx1"/>
                </a:solidFill>
                <a:effectLst/>
                <a:latin typeface="Arial"/>
                <a:ea typeface="+mn-ea"/>
                <a:cs typeface="Arial"/>
              </a:rPr>
              <a:t>Magnesium</a:t>
            </a:r>
            <a:r>
              <a:rPr lang="en-US" sz="1200" b="0" i="0" kern="1200" baseline="0" dirty="0" smtClean="0">
                <a:solidFill>
                  <a:schemeClr val="tx1"/>
                </a:solidFill>
                <a:effectLst/>
                <a:latin typeface="Arial"/>
                <a:ea typeface="+mn-ea"/>
                <a:cs typeface="Arial"/>
              </a:rPr>
              <a:t> is considered “the heart mineral”. It helps to normalize the heart rhythm and reduces the myocardium’s need of oxygen.</a:t>
            </a:r>
            <a:endParaRPr lang="ru-RU" b="0" i="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5</a:t>
            </a:fld>
            <a:endParaRPr lang="ru-RU"/>
          </a:p>
        </p:txBody>
      </p:sp>
    </p:spTree>
    <p:extLst>
      <p:ext uri="{BB962C8B-B14F-4D97-AF65-F5344CB8AC3E}">
        <p14:creationId xmlns:p14="http://schemas.microsoft.com/office/powerpoint/2010/main" val="227142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1" i="0" kern="1200" dirty="0" smtClean="0">
                <a:solidFill>
                  <a:schemeClr val="tx1"/>
                </a:solidFill>
                <a:effectLst/>
                <a:latin typeface="Arial"/>
                <a:ea typeface="+mn-ea"/>
                <a:cs typeface="Arial"/>
              </a:rPr>
              <a:t>Research on how</a:t>
            </a:r>
            <a:r>
              <a:rPr lang="en-US" sz="1200" b="1" i="0" kern="1200" baseline="0" dirty="0" smtClean="0">
                <a:solidFill>
                  <a:schemeClr val="tx1"/>
                </a:solidFill>
                <a:effectLst/>
                <a:latin typeface="Arial"/>
                <a:ea typeface="+mn-ea"/>
                <a:cs typeface="Arial"/>
              </a:rPr>
              <a:t> </a:t>
            </a:r>
            <a:r>
              <a:rPr lang="en-US" sz="1200" b="1" dirty="0" smtClean="0">
                <a:latin typeface="Arial"/>
                <a:cs typeface="Arial"/>
              </a:rPr>
              <a:t>magnesium effects health</a:t>
            </a:r>
          </a:p>
          <a:p>
            <a:r>
              <a:rPr lang="en-US" sz="1200" b="0" i="0" kern="1200" dirty="0" smtClean="0">
                <a:solidFill>
                  <a:schemeClr val="tx1"/>
                </a:solidFill>
                <a:effectLst/>
                <a:latin typeface="Arial"/>
                <a:ea typeface="+mn-ea"/>
                <a:cs typeface="Arial"/>
              </a:rPr>
              <a:t>Research conducted in</a:t>
            </a:r>
            <a:r>
              <a:rPr lang="en-US" sz="1200" b="0" i="0" kern="1200" baseline="0" dirty="0" smtClean="0">
                <a:solidFill>
                  <a:schemeClr val="tx1"/>
                </a:solidFill>
                <a:effectLst/>
                <a:latin typeface="Arial"/>
                <a:ea typeface="+mn-ea"/>
                <a:cs typeface="Arial"/>
              </a:rPr>
              <a:t> Great Britain, Finland, Canada and USA has shown that people who live in regions where water is rich in magnesium have lower incidence rates of heart related deceases</a:t>
            </a:r>
            <a:r>
              <a:rPr lang="ru-RU" sz="1200" b="0" i="0" kern="1200" dirty="0" smtClean="0">
                <a:solidFill>
                  <a:schemeClr val="tx1"/>
                </a:solidFill>
                <a:effectLst/>
                <a:latin typeface="Arial"/>
                <a:ea typeface="+mn-ea"/>
                <a:cs typeface="Arial"/>
              </a:rPr>
              <a:t>, </a:t>
            </a:r>
            <a:r>
              <a:rPr lang="en-US" sz="1200" b="0" i="0" kern="1200" dirty="0" smtClean="0">
                <a:solidFill>
                  <a:schemeClr val="tx1"/>
                </a:solidFill>
                <a:effectLst/>
                <a:latin typeface="Arial"/>
                <a:ea typeface="+mn-ea"/>
                <a:cs typeface="Arial"/>
              </a:rPr>
              <a:t>atherosclerosis and hypertension</a:t>
            </a:r>
            <a:r>
              <a:rPr lang="ru-RU" sz="1200" b="0" i="0" kern="1200" dirty="0" smtClean="0">
                <a:solidFill>
                  <a:schemeClr val="tx1"/>
                </a:solidFill>
                <a:effectLst/>
                <a:latin typeface="Arial"/>
                <a:ea typeface="+mn-ea"/>
                <a:cs typeface="Arial"/>
              </a:rPr>
              <a:t>.</a:t>
            </a:r>
            <a:r>
              <a:rPr lang="en-US" sz="1200" b="0" i="0" kern="1200" dirty="0" smtClean="0">
                <a:solidFill>
                  <a:schemeClr val="tx1"/>
                </a:solidFill>
                <a:effectLst/>
                <a:latin typeface="Arial"/>
                <a:ea typeface="+mn-ea"/>
                <a:cs typeface="Arial"/>
              </a:rPr>
              <a:t> Researchers</a:t>
            </a:r>
            <a:r>
              <a:rPr lang="en-US" sz="1200" b="0" i="0" kern="1200" baseline="0" dirty="0" smtClean="0">
                <a:solidFill>
                  <a:schemeClr val="tx1"/>
                </a:solidFill>
                <a:effectLst/>
                <a:latin typeface="Arial"/>
                <a:ea typeface="+mn-ea"/>
                <a:cs typeface="Arial"/>
              </a:rPr>
              <a:t> believe that food rich in magnesium helps to support health of blood vessels and helps to prevent the accumulation of “bad” cholesterol and formation of cholesterol plaques. That is why people who receive enough magnesium in their diet experience fewer blood clots.</a:t>
            </a:r>
            <a:endParaRPr lang="ru-RU" sz="1200" b="0" i="0" kern="1200" dirty="0" smtClean="0">
              <a:solidFill>
                <a:schemeClr val="tx1"/>
              </a:solidFill>
              <a:effectLst/>
              <a:latin typeface="Arial"/>
              <a:ea typeface="+mn-ea"/>
              <a:cs typeface="Arial"/>
            </a:endParaRPr>
          </a:p>
          <a:p>
            <a:endParaRPr lang="ru-RU" b="0" i="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6</a:t>
            </a:fld>
            <a:endParaRPr lang="ru-RU"/>
          </a:p>
        </p:txBody>
      </p:sp>
    </p:spTree>
    <p:extLst>
      <p:ext uri="{BB962C8B-B14F-4D97-AF65-F5344CB8AC3E}">
        <p14:creationId xmlns:p14="http://schemas.microsoft.com/office/powerpoint/2010/main" val="373606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a:ea typeface="+mn-ea"/>
                <a:cs typeface="Arial"/>
              </a:rPr>
              <a:t>Calcium and magnesium both</a:t>
            </a:r>
            <a:r>
              <a:rPr lang="en-US" sz="1200" kern="1200" baseline="0" dirty="0" smtClean="0">
                <a:solidFill>
                  <a:schemeClr val="tx1"/>
                </a:solidFill>
                <a:effectLst/>
                <a:latin typeface="Arial"/>
                <a:ea typeface="+mn-ea"/>
                <a:cs typeface="Arial"/>
              </a:rPr>
              <a:t> help and compete with each other. Calcium aids in the contraction of muscle tissue (both smooth and skeletal), while magnesium does the opposite – relaxes muscle. Furthermore, magnesium ensures that cells receive their calcium supply in the correct amount</a:t>
            </a:r>
            <a:r>
              <a:rPr lang="ru-RU" sz="1200" kern="1200" dirty="0" smtClean="0">
                <a:solidFill>
                  <a:schemeClr val="tx1"/>
                </a:solidFill>
                <a:effectLst/>
                <a:latin typeface="Arial"/>
                <a:ea typeface="+mn-ea"/>
                <a:cs typeface="Arial"/>
              </a:rPr>
              <a:t>.</a:t>
            </a:r>
            <a:r>
              <a:rPr lang="en-US" sz="1200" kern="1200" dirty="0" smtClean="0">
                <a:solidFill>
                  <a:schemeClr val="tx1"/>
                </a:solidFill>
                <a:effectLst/>
                <a:latin typeface="Arial"/>
                <a:ea typeface="+mn-ea"/>
                <a:cs typeface="Arial"/>
              </a:rPr>
              <a:t> </a:t>
            </a:r>
            <a:r>
              <a:rPr lang="en-US" sz="1200" kern="1200" baseline="0" dirty="0" smtClean="0">
                <a:solidFill>
                  <a:schemeClr val="tx1"/>
                </a:solidFill>
                <a:effectLst/>
                <a:latin typeface="Arial"/>
                <a:ea typeface="+mn-ea"/>
                <a:cs typeface="Arial"/>
              </a:rPr>
              <a:t>Optimal calcium adsorption and its minimal excretion can be ensured only if c</a:t>
            </a:r>
            <a:r>
              <a:rPr lang="en-US" sz="1200" kern="1200" dirty="0" smtClean="0">
                <a:solidFill>
                  <a:schemeClr val="tx1"/>
                </a:solidFill>
                <a:effectLst/>
                <a:latin typeface="Arial"/>
                <a:ea typeface="+mn-ea"/>
                <a:cs typeface="Arial"/>
              </a:rPr>
              <a:t>alcium and magnesium are present in the</a:t>
            </a:r>
            <a:r>
              <a:rPr lang="en-US" sz="1200" kern="1200" baseline="0" dirty="0" smtClean="0">
                <a:solidFill>
                  <a:schemeClr val="tx1"/>
                </a:solidFill>
                <a:effectLst/>
                <a:latin typeface="Arial"/>
                <a:ea typeface="+mn-ea"/>
                <a:cs typeface="Arial"/>
              </a:rPr>
              <a:t> body in the correct ratio.</a:t>
            </a:r>
            <a:endParaRPr lang="ru-RU" dirty="0" smtClean="0"/>
          </a:p>
          <a:p>
            <a:endParaRPr lang="ru-RU" dirty="0"/>
          </a:p>
        </p:txBody>
      </p:sp>
      <p:sp>
        <p:nvSpPr>
          <p:cNvPr id="4" name="Номер слайда 3"/>
          <p:cNvSpPr>
            <a:spLocks noGrp="1"/>
          </p:cNvSpPr>
          <p:nvPr>
            <p:ph type="sldNum" sz="quarter" idx="10"/>
          </p:nvPr>
        </p:nvSpPr>
        <p:spPr/>
        <p:txBody>
          <a:bodyPr/>
          <a:lstStyle/>
          <a:p>
            <a:fld id="{2CE328FD-FE8F-1141-99F0-0F2A1E7FF4E0}" type="slidenum">
              <a:rPr lang="ru-RU" smtClean="0"/>
              <a:t>7</a:t>
            </a:fld>
            <a:endParaRPr lang="ru-RU"/>
          </a:p>
        </p:txBody>
      </p:sp>
    </p:spTree>
    <p:extLst>
      <p:ext uri="{BB962C8B-B14F-4D97-AF65-F5344CB8AC3E}">
        <p14:creationId xmlns:p14="http://schemas.microsoft.com/office/powerpoint/2010/main" val="1453282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i="0" kern="1200" dirty="0" smtClean="0">
                <a:solidFill>
                  <a:schemeClr val="tx1"/>
                </a:solidFill>
                <a:effectLst/>
                <a:latin typeface="Arial"/>
                <a:ea typeface="+mn-ea"/>
                <a:cs typeface="Arial"/>
              </a:rPr>
              <a:t>Calcium</a:t>
            </a:r>
            <a:r>
              <a:rPr lang="ru-RU" sz="1200" b="0" i="0" kern="1200" dirty="0" smtClean="0">
                <a:solidFill>
                  <a:schemeClr val="tx1"/>
                </a:solidFill>
                <a:effectLst/>
                <a:latin typeface="Arial"/>
                <a:ea typeface="+mn-ea"/>
                <a:cs typeface="Arial"/>
              </a:rPr>
              <a:t> (</a:t>
            </a:r>
            <a:r>
              <a:rPr lang="ru-RU" sz="1200" b="0" i="0" kern="1200" dirty="0" err="1" smtClean="0">
                <a:solidFill>
                  <a:schemeClr val="tx1"/>
                </a:solidFill>
                <a:effectLst/>
                <a:latin typeface="Arial"/>
                <a:ea typeface="+mn-ea"/>
                <a:cs typeface="Arial"/>
              </a:rPr>
              <a:t>Са</a:t>
            </a:r>
            <a:r>
              <a:rPr lang="ru-RU" sz="1200" b="0" i="0" kern="1200" dirty="0" smtClean="0">
                <a:solidFill>
                  <a:schemeClr val="tx1"/>
                </a:solidFill>
                <a:effectLst/>
                <a:latin typeface="Arial"/>
                <a:ea typeface="+mn-ea"/>
                <a:cs typeface="Arial"/>
              </a:rPr>
              <a:t>) </a:t>
            </a:r>
          </a:p>
          <a:p>
            <a:r>
              <a:rPr lang="en-US" sz="1200" b="0" i="0" kern="1200" dirty="0" smtClean="0">
                <a:solidFill>
                  <a:schemeClr val="tx1"/>
                </a:solidFill>
                <a:effectLst/>
                <a:latin typeface="Arial"/>
                <a:ea typeface="+mn-ea"/>
                <a:cs typeface="Arial"/>
              </a:rPr>
              <a:t>The best sources of this mineral</a:t>
            </a:r>
            <a:r>
              <a:rPr lang="ru-RU" sz="1200" b="0" i="0" kern="1200" dirty="0" smtClean="0">
                <a:solidFill>
                  <a:schemeClr val="tx1"/>
                </a:solidFill>
                <a:effectLst/>
                <a:latin typeface="Arial"/>
                <a:ea typeface="+mn-ea"/>
                <a:cs typeface="Arial"/>
              </a:rPr>
              <a:t>:</a:t>
            </a:r>
            <a:r>
              <a:rPr lang="en-US" sz="1200" b="0" i="0" kern="1200" dirty="0" smtClean="0">
                <a:solidFill>
                  <a:schemeClr val="tx1"/>
                </a:solidFill>
                <a:effectLst/>
                <a:latin typeface="Arial"/>
                <a:ea typeface="+mn-ea"/>
                <a:cs typeface="Arial"/>
              </a:rPr>
              <a:t> milk and dairy products,</a:t>
            </a:r>
            <a:r>
              <a:rPr lang="en-US" sz="1200" b="0" i="0" kern="1200" baseline="0" dirty="0" smtClean="0">
                <a:solidFill>
                  <a:schemeClr val="tx1"/>
                </a:solidFill>
                <a:effectLst/>
                <a:latin typeface="Arial"/>
                <a:ea typeface="+mn-ea"/>
                <a:cs typeface="Arial"/>
              </a:rPr>
              <a:t> soy, sardines, salmon</a:t>
            </a:r>
            <a:r>
              <a:rPr lang="ru-RU" sz="1200" b="0" i="0" kern="1200" dirty="0" smtClean="0">
                <a:solidFill>
                  <a:schemeClr val="tx1"/>
                </a:solidFill>
                <a:effectLst/>
                <a:latin typeface="Arial"/>
                <a:ea typeface="+mn-ea"/>
                <a:cs typeface="Arial"/>
              </a:rPr>
              <a:t>,</a:t>
            </a:r>
            <a:r>
              <a:rPr lang="en-US" sz="1200" b="0" i="0" kern="1200" dirty="0" smtClean="0">
                <a:solidFill>
                  <a:schemeClr val="tx1"/>
                </a:solidFill>
                <a:effectLst/>
                <a:latin typeface="Arial"/>
                <a:ea typeface="+mn-ea"/>
                <a:cs typeface="Arial"/>
              </a:rPr>
              <a:t> peanuts, walnuts,</a:t>
            </a:r>
            <a:r>
              <a:rPr lang="en-US" sz="1200" b="0" i="0" kern="1200" baseline="0" dirty="0" smtClean="0">
                <a:solidFill>
                  <a:schemeClr val="tx1"/>
                </a:solidFill>
                <a:effectLst/>
                <a:latin typeface="Arial"/>
                <a:ea typeface="+mn-ea"/>
                <a:cs typeface="Arial"/>
              </a:rPr>
              <a:t> sunflower seeds, dried beans, green vegetables.</a:t>
            </a:r>
            <a:endParaRPr lang="ru-RU" sz="1200" b="0" i="0" kern="1200" dirty="0" smtClean="0">
              <a:solidFill>
                <a:schemeClr val="tx1"/>
              </a:solidFill>
              <a:effectLst/>
              <a:latin typeface="Arial"/>
              <a:ea typeface="+mn-ea"/>
              <a:cs typeface="Arial"/>
            </a:endParaRPr>
          </a:p>
          <a:p>
            <a:endParaRPr lang="ru-RU" b="0" i="0" dirty="0" smtClean="0">
              <a:latin typeface="Arial"/>
              <a:cs typeface="Arial"/>
            </a:endParaRPr>
          </a:p>
          <a:p>
            <a:r>
              <a:rPr lang="en-US" sz="1200" b="0" i="0" kern="1200" dirty="0" smtClean="0">
                <a:solidFill>
                  <a:schemeClr val="tx1"/>
                </a:solidFill>
                <a:effectLst/>
                <a:latin typeface="Arial"/>
                <a:ea typeface="+mn-ea"/>
                <a:cs typeface="Arial"/>
              </a:rPr>
              <a:t>Magnesium</a:t>
            </a:r>
            <a:r>
              <a:rPr lang="ru-RU" sz="1200" b="0" i="0" kern="1200" dirty="0" smtClean="0">
                <a:solidFill>
                  <a:schemeClr val="tx1"/>
                </a:solidFill>
                <a:effectLst/>
                <a:latin typeface="Arial"/>
                <a:ea typeface="+mn-ea"/>
                <a:cs typeface="Arial"/>
              </a:rPr>
              <a:t> (</a:t>
            </a:r>
            <a:r>
              <a:rPr lang="en-US" sz="1200" b="0" i="0" kern="1200" dirty="0" smtClean="0">
                <a:solidFill>
                  <a:schemeClr val="tx1"/>
                </a:solidFill>
                <a:effectLst/>
                <a:latin typeface="Arial"/>
                <a:ea typeface="+mn-ea"/>
                <a:cs typeface="Arial"/>
              </a:rPr>
              <a:t>Mg</a:t>
            </a:r>
            <a:r>
              <a:rPr lang="ru-RU" sz="1200" b="0" i="0" kern="1200" dirty="0" smtClean="0">
                <a:solidFill>
                  <a:schemeClr val="tx1"/>
                </a:solidFill>
                <a:effectLst/>
                <a:latin typeface="Arial"/>
                <a:ea typeface="+mn-ea"/>
                <a:cs typeface="Arial"/>
              </a:rPr>
              <a:t>)  </a:t>
            </a:r>
          </a:p>
          <a:p>
            <a:r>
              <a:rPr lang="en-US" sz="1200" b="0" i="0" kern="1200" dirty="0" smtClean="0">
                <a:solidFill>
                  <a:schemeClr val="tx1"/>
                </a:solidFill>
                <a:effectLst/>
                <a:latin typeface="Arial"/>
                <a:ea typeface="+mn-ea"/>
                <a:cs typeface="Arial"/>
              </a:rPr>
              <a:t>The best sources of this mineral</a:t>
            </a:r>
            <a:r>
              <a:rPr lang="ru-RU" sz="1200" b="0" i="0" kern="1200" dirty="0" smtClean="0">
                <a:solidFill>
                  <a:schemeClr val="tx1"/>
                </a:solidFill>
                <a:effectLst/>
                <a:latin typeface="Arial"/>
                <a:ea typeface="+mn-ea"/>
                <a:cs typeface="Arial"/>
              </a:rPr>
              <a:t>:</a:t>
            </a:r>
            <a:r>
              <a:rPr lang="en-US" sz="1200" b="0" i="0" kern="1200" dirty="0" smtClean="0">
                <a:solidFill>
                  <a:schemeClr val="tx1"/>
                </a:solidFill>
                <a:effectLst/>
                <a:latin typeface="Arial"/>
                <a:ea typeface="+mn-ea"/>
                <a:cs typeface="Arial"/>
              </a:rPr>
              <a:t> nuts, sprouts, beans, green vegetables, soy, shrimps, mussels, oysters, crab</a:t>
            </a:r>
            <a:r>
              <a:rPr lang="en-US" sz="1200" b="0" i="0" kern="1200" baseline="0" dirty="0" smtClean="0">
                <a:solidFill>
                  <a:schemeClr val="tx1"/>
                </a:solidFill>
                <a:effectLst/>
                <a:latin typeface="Arial"/>
                <a:ea typeface="+mn-ea"/>
                <a:cs typeface="Arial"/>
              </a:rPr>
              <a:t> meat</a:t>
            </a:r>
            <a:r>
              <a:rPr lang="en-US" sz="1200" b="0" i="0" kern="1200" dirty="0" smtClean="0">
                <a:solidFill>
                  <a:schemeClr val="tx1"/>
                </a:solidFill>
                <a:effectLst/>
                <a:latin typeface="Arial"/>
                <a:ea typeface="+mn-ea"/>
                <a:cs typeface="Arial"/>
              </a:rPr>
              <a:t>.</a:t>
            </a:r>
            <a:endParaRPr lang="ru-RU" sz="1200" b="0" i="0" kern="1200" dirty="0" smtClean="0">
              <a:solidFill>
                <a:schemeClr val="tx1"/>
              </a:solidFill>
              <a:effectLst/>
              <a:latin typeface="Arial"/>
              <a:ea typeface="+mn-ea"/>
              <a:cs typeface="Arial"/>
            </a:endParaRPr>
          </a:p>
          <a:p>
            <a:endParaRPr lang="ru-RU" b="0" i="0" dirty="0" smtClean="0">
              <a:latin typeface="Arial"/>
              <a:cs typeface="Arial"/>
            </a:endParaRPr>
          </a:p>
          <a:p>
            <a:endParaRPr lang="ru-RU" b="0" i="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8</a:t>
            </a:fld>
            <a:endParaRPr lang="ru-RU"/>
          </a:p>
        </p:txBody>
      </p:sp>
    </p:spTree>
    <p:extLst>
      <p:ext uri="{BB962C8B-B14F-4D97-AF65-F5344CB8AC3E}">
        <p14:creationId xmlns:p14="http://schemas.microsoft.com/office/powerpoint/2010/main" val="3388980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0" i="0" dirty="0" smtClean="0">
                <a:latin typeface="Arial"/>
                <a:cs typeface="Arial"/>
              </a:rPr>
              <a:t>Recommended</a:t>
            </a:r>
            <a:r>
              <a:rPr lang="en-US" b="0" i="0" baseline="0" dirty="0" smtClean="0">
                <a:latin typeface="Arial"/>
                <a:cs typeface="Arial"/>
              </a:rPr>
              <a:t> daily intake</a:t>
            </a:r>
            <a:r>
              <a:rPr lang="ru-RU" b="0" i="0" dirty="0" smtClean="0">
                <a:latin typeface="Arial"/>
                <a:cs typeface="Arial"/>
              </a:rPr>
              <a:t>: </a:t>
            </a:r>
          </a:p>
          <a:p>
            <a:r>
              <a:rPr lang="ru-RU" b="0" i="0" dirty="0" smtClean="0">
                <a:latin typeface="Arial"/>
                <a:cs typeface="Arial"/>
              </a:rPr>
              <a:t>1000 </a:t>
            </a:r>
            <a:r>
              <a:rPr lang="en-US" b="0" i="0" dirty="0" smtClean="0">
                <a:latin typeface="Arial"/>
                <a:cs typeface="Arial"/>
              </a:rPr>
              <a:t>mg</a:t>
            </a:r>
            <a:r>
              <a:rPr lang="en-US" b="0" i="0" baseline="0" dirty="0" smtClean="0">
                <a:latin typeface="Arial"/>
                <a:cs typeface="Arial"/>
              </a:rPr>
              <a:t> of Calcium and 400 mg of Magnesium, which equals to:</a:t>
            </a:r>
            <a:endParaRPr lang="ru-RU" b="1" i="0" baseline="0" dirty="0" smtClean="0">
              <a:latin typeface="Arial"/>
              <a:cs typeface="Arial"/>
            </a:endParaRPr>
          </a:p>
          <a:p>
            <a:r>
              <a:rPr lang="en-US" b="1" i="0" dirty="0" smtClean="0">
                <a:latin typeface="Arial"/>
                <a:cs typeface="Arial"/>
              </a:rPr>
              <a:t>Calcium</a:t>
            </a:r>
            <a:r>
              <a:rPr lang="ru-RU" b="1" i="0" dirty="0" smtClean="0">
                <a:latin typeface="Arial"/>
                <a:cs typeface="Arial"/>
              </a:rPr>
              <a:t>:</a:t>
            </a:r>
            <a:r>
              <a:rPr lang="ru-RU" b="1" i="0" baseline="0" dirty="0" smtClean="0">
                <a:latin typeface="Arial"/>
                <a:cs typeface="Arial"/>
              </a:rPr>
              <a:t> </a:t>
            </a:r>
          </a:p>
          <a:p>
            <a:r>
              <a:rPr lang="en-US" b="0" i="0" dirty="0" smtClean="0">
                <a:latin typeface="Arial"/>
                <a:cs typeface="Arial"/>
              </a:rPr>
              <a:t>660</a:t>
            </a:r>
            <a:r>
              <a:rPr lang="ru-RU" b="0" i="0" dirty="0" smtClean="0">
                <a:latin typeface="Arial"/>
                <a:cs typeface="Arial"/>
              </a:rPr>
              <a:t> </a:t>
            </a:r>
            <a:r>
              <a:rPr lang="en-US" b="0" i="0" dirty="0" smtClean="0">
                <a:latin typeface="Arial"/>
                <a:cs typeface="Arial"/>
              </a:rPr>
              <a:t>g of cottage chees</a:t>
            </a:r>
            <a:r>
              <a:rPr lang="ru-RU" b="0" i="0" dirty="0" smtClean="0">
                <a:latin typeface="Arial"/>
                <a:cs typeface="Arial"/>
              </a:rPr>
              <a:t>,</a:t>
            </a:r>
          </a:p>
          <a:p>
            <a:r>
              <a:rPr lang="ru-RU" b="0" i="0" dirty="0" smtClean="0">
                <a:latin typeface="Arial"/>
                <a:cs typeface="Arial"/>
              </a:rPr>
              <a:t>1100 </a:t>
            </a:r>
            <a:r>
              <a:rPr lang="en-US" b="0" i="0" dirty="0" smtClean="0">
                <a:latin typeface="Arial"/>
                <a:cs typeface="Arial"/>
              </a:rPr>
              <a:t>ml</a:t>
            </a:r>
            <a:r>
              <a:rPr lang="ru-RU" b="0" i="0" dirty="0" smtClean="0">
                <a:latin typeface="Arial"/>
                <a:cs typeface="Arial"/>
              </a:rPr>
              <a:t> </a:t>
            </a:r>
            <a:r>
              <a:rPr lang="en-US" b="0" i="0" dirty="0" smtClean="0">
                <a:latin typeface="Arial"/>
                <a:cs typeface="Arial"/>
              </a:rPr>
              <a:t>of</a:t>
            </a:r>
            <a:r>
              <a:rPr lang="en-US" b="0" i="0" baseline="0" dirty="0" smtClean="0">
                <a:latin typeface="Arial"/>
                <a:cs typeface="Arial"/>
              </a:rPr>
              <a:t> </a:t>
            </a:r>
            <a:r>
              <a:rPr lang="ru-RU" b="0" i="0" dirty="0" smtClean="0">
                <a:latin typeface="Arial"/>
                <a:cs typeface="Arial"/>
              </a:rPr>
              <a:t>10</a:t>
            </a:r>
            <a:r>
              <a:rPr lang="en-US" b="0" i="0" dirty="0" smtClean="0">
                <a:latin typeface="Arial"/>
                <a:cs typeface="Arial"/>
              </a:rPr>
              <a:t>%</a:t>
            </a:r>
            <a:r>
              <a:rPr lang="en-US" b="0" i="0" baseline="0" dirty="0" smtClean="0">
                <a:latin typeface="Arial"/>
                <a:cs typeface="Arial"/>
              </a:rPr>
              <a:t> cream</a:t>
            </a:r>
            <a:r>
              <a:rPr lang="ru-RU" b="0" i="0" dirty="0" smtClean="0">
                <a:latin typeface="Arial"/>
                <a:cs typeface="Arial"/>
              </a:rPr>
              <a:t>, </a:t>
            </a:r>
          </a:p>
          <a:p>
            <a:r>
              <a:rPr lang="ru-RU" b="0" i="0" dirty="0" smtClean="0">
                <a:latin typeface="Arial"/>
                <a:cs typeface="Arial"/>
              </a:rPr>
              <a:t>80 </a:t>
            </a:r>
            <a:r>
              <a:rPr lang="en-US" b="0" i="0" dirty="0" smtClean="0">
                <a:latin typeface="Arial"/>
                <a:cs typeface="Arial"/>
              </a:rPr>
              <a:t>g of parmesan</a:t>
            </a:r>
            <a:r>
              <a:rPr lang="en-US" b="0" i="0" baseline="0" dirty="0" smtClean="0">
                <a:latin typeface="Arial"/>
                <a:cs typeface="Arial"/>
              </a:rPr>
              <a:t> cheese</a:t>
            </a:r>
            <a:r>
              <a:rPr lang="ru-RU" b="0" i="0" dirty="0" smtClean="0">
                <a:latin typeface="Arial"/>
                <a:cs typeface="Arial"/>
              </a:rPr>
              <a:t>, </a:t>
            </a:r>
          </a:p>
          <a:p>
            <a:r>
              <a:rPr lang="ru-RU" b="0" i="0" dirty="0" smtClean="0">
                <a:latin typeface="Arial"/>
                <a:cs typeface="Arial"/>
              </a:rPr>
              <a:t>1 </a:t>
            </a:r>
            <a:r>
              <a:rPr lang="en-US" b="0" i="0" dirty="0" smtClean="0">
                <a:latin typeface="Arial"/>
                <a:cs typeface="Arial"/>
              </a:rPr>
              <a:t>kg of crab meat</a:t>
            </a:r>
            <a:r>
              <a:rPr lang="en-US" b="0" i="0" baseline="0" dirty="0" smtClean="0">
                <a:latin typeface="Arial"/>
                <a:cs typeface="Arial"/>
              </a:rPr>
              <a:t>,</a:t>
            </a:r>
            <a:r>
              <a:rPr lang="ru-RU" b="0" i="0" dirty="0" smtClean="0">
                <a:latin typeface="Arial"/>
                <a:cs typeface="Arial"/>
              </a:rPr>
              <a:t> </a:t>
            </a:r>
          </a:p>
          <a:p>
            <a:r>
              <a:rPr lang="ru-RU" b="0" i="0" dirty="0" smtClean="0">
                <a:latin typeface="Arial"/>
                <a:cs typeface="Arial"/>
              </a:rPr>
              <a:t>1300 </a:t>
            </a:r>
            <a:r>
              <a:rPr lang="en-US" b="0" i="0" dirty="0" smtClean="0">
                <a:latin typeface="Arial"/>
                <a:cs typeface="Arial"/>
              </a:rPr>
              <a:t>g of peanuts</a:t>
            </a:r>
            <a:r>
              <a:rPr lang="ru-RU" b="0" i="0" dirty="0" smtClean="0">
                <a:latin typeface="Arial"/>
                <a:cs typeface="Arial"/>
              </a:rPr>
              <a:t>, </a:t>
            </a:r>
          </a:p>
          <a:p>
            <a:r>
              <a:rPr lang="ru-RU" b="0" i="0" dirty="0" smtClean="0">
                <a:latin typeface="Arial"/>
                <a:cs typeface="Arial"/>
              </a:rPr>
              <a:t>33 </a:t>
            </a:r>
            <a:r>
              <a:rPr lang="en-US" b="0" i="0" dirty="0" smtClean="0">
                <a:latin typeface="Arial"/>
                <a:cs typeface="Arial"/>
              </a:rPr>
              <a:t>eggs</a:t>
            </a:r>
            <a:r>
              <a:rPr lang="ru-RU" b="0" i="0" dirty="0" smtClean="0">
                <a:latin typeface="Arial"/>
                <a:cs typeface="Arial"/>
              </a:rPr>
              <a:t>. </a:t>
            </a:r>
          </a:p>
          <a:p>
            <a:endParaRPr lang="ru-RU" b="0" i="0" dirty="0" smtClean="0">
              <a:latin typeface="Arial"/>
              <a:cs typeface="Arial"/>
            </a:endParaRPr>
          </a:p>
          <a:p>
            <a:r>
              <a:rPr lang="en-US" b="1" i="0" dirty="0" smtClean="0">
                <a:latin typeface="Arial"/>
                <a:cs typeface="Arial"/>
              </a:rPr>
              <a:t>Magnesium</a:t>
            </a:r>
            <a:r>
              <a:rPr lang="ru-RU" b="1" i="0" dirty="0" smtClean="0">
                <a:latin typeface="Arial"/>
                <a:cs typeface="Arial"/>
              </a:rPr>
              <a:t>:</a:t>
            </a:r>
          </a:p>
          <a:p>
            <a:r>
              <a:rPr lang="ru-RU" b="0" i="0" dirty="0" smtClean="0">
                <a:latin typeface="Arial"/>
                <a:cs typeface="Arial"/>
              </a:rPr>
              <a:t>10 </a:t>
            </a:r>
            <a:r>
              <a:rPr lang="en-US" b="0" i="0" dirty="0" smtClean="0">
                <a:latin typeface="Arial"/>
                <a:cs typeface="Arial"/>
              </a:rPr>
              <a:t>bananas</a:t>
            </a:r>
            <a:r>
              <a:rPr lang="ru-RU" b="0" i="0" dirty="0" smtClean="0">
                <a:latin typeface="Arial"/>
                <a:cs typeface="Arial"/>
              </a:rPr>
              <a:t>,</a:t>
            </a:r>
          </a:p>
          <a:p>
            <a:r>
              <a:rPr lang="ru-RU" b="0" i="0" dirty="0" smtClean="0">
                <a:latin typeface="Arial"/>
                <a:cs typeface="Arial"/>
              </a:rPr>
              <a:t>2 </a:t>
            </a:r>
            <a:r>
              <a:rPr lang="en-US" b="0" i="0" dirty="0" smtClean="0">
                <a:latin typeface="Arial"/>
                <a:cs typeface="Arial"/>
              </a:rPr>
              <a:t>kg of chicken</a:t>
            </a:r>
            <a:r>
              <a:rPr lang="ru-RU" b="0" i="0" dirty="0" smtClean="0">
                <a:latin typeface="Arial"/>
                <a:cs typeface="Arial"/>
              </a:rPr>
              <a:t>, </a:t>
            </a:r>
          </a:p>
          <a:p>
            <a:r>
              <a:rPr lang="ru-RU" b="0" i="0" dirty="0" smtClean="0">
                <a:latin typeface="Arial"/>
                <a:cs typeface="Arial"/>
              </a:rPr>
              <a:t>1700 </a:t>
            </a:r>
            <a:r>
              <a:rPr lang="en-US" b="0" i="0" dirty="0" smtClean="0">
                <a:latin typeface="Arial"/>
                <a:cs typeface="Arial"/>
              </a:rPr>
              <a:t>g of potatoes.</a:t>
            </a:r>
            <a:endParaRPr lang="ru-RU" b="0" i="0" dirty="0" smtClean="0">
              <a:latin typeface="Arial"/>
              <a:cs typeface="Arial"/>
            </a:endParaRPr>
          </a:p>
          <a:p>
            <a:endParaRPr lang="ru-RU" b="0" i="0" dirty="0">
              <a:latin typeface="Arial"/>
              <a:cs typeface="Arial"/>
            </a:endParaRPr>
          </a:p>
        </p:txBody>
      </p:sp>
      <p:sp>
        <p:nvSpPr>
          <p:cNvPr id="4" name="Номер слайда 3"/>
          <p:cNvSpPr>
            <a:spLocks noGrp="1"/>
          </p:cNvSpPr>
          <p:nvPr>
            <p:ph type="sldNum" sz="quarter" idx="10"/>
          </p:nvPr>
        </p:nvSpPr>
        <p:spPr/>
        <p:txBody>
          <a:bodyPr/>
          <a:lstStyle/>
          <a:p>
            <a:fld id="{2CE328FD-FE8F-1141-99F0-0F2A1E7FF4E0}" type="slidenum">
              <a:rPr lang="ru-RU" smtClean="0"/>
              <a:t>9</a:t>
            </a:fld>
            <a:endParaRPr lang="ru-RU"/>
          </a:p>
        </p:txBody>
      </p:sp>
    </p:spTree>
    <p:extLst>
      <p:ext uri="{BB962C8B-B14F-4D97-AF65-F5344CB8AC3E}">
        <p14:creationId xmlns:p14="http://schemas.microsoft.com/office/powerpoint/2010/main" val="1745864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1225955-5861-4845-82D7-0228BB34FD8A}" type="datetimeFigureOut">
              <a:rPr lang="ru-RU" smtClean="0"/>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131011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225955-5861-4845-82D7-0228BB34FD8A}" type="datetimeFigureOut">
              <a:rPr lang="ru-RU" smtClean="0"/>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847164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225955-5861-4845-82D7-0228BB34FD8A}" type="datetimeFigureOut">
              <a:rPr lang="ru-RU" smtClean="0"/>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332308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1225955-5861-4845-82D7-0228BB34FD8A}" type="datetimeFigureOut">
              <a:rPr lang="ru-RU" smtClean="0"/>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100117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Название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1225955-5861-4845-82D7-0228BB34FD8A}" type="datetimeFigureOut">
              <a:rPr lang="ru-RU" smtClean="0"/>
              <a:t>05.02.2016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101051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225955-5861-4845-82D7-0228BB34FD8A}" type="datetimeFigureOut">
              <a:rPr lang="ru-RU" smtClean="0"/>
              <a:t>05.02.2016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391374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1225955-5861-4845-82D7-0228BB34FD8A}" type="datetimeFigureOut">
              <a:rPr lang="ru-RU" smtClean="0"/>
              <a:t>05.02.2016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252705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1225955-5861-4845-82D7-0228BB34FD8A}" type="datetimeFigureOut">
              <a:rPr lang="ru-RU" smtClean="0"/>
              <a:t>05.02.2016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3778037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225955-5861-4845-82D7-0228BB34FD8A}" type="datetimeFigureOut">
              <a:rPr lang="ru-RU" smtClean="0"/>
              <a:t>05.02.2016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3556545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225955-5861-4845-82D7-0228BB34FD8A}" type="datetimeFigureOut">
              <a:rPr lang="ru-RU" smtClean="0"/>
              <a:t>05.02.2016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4246269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1225955-5861-4845-82D7-0228BB34FD8A}" type="datetimeFigureOut">
              <a:rPr lang="ru-RU" smtClean="0"/>
              <a:t>05.02.2016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A4483B-493B-2C48-8061-967D7DAB4788}" type="slidenum">
              <a:rPr lang="ru-RU" smtClean="0"/>
              <a:t>‹#›</a:t>
            </a:fld>
            <a:endParaRPr lang="ru-RU"/>
          </a:p>
        </p:txBody>
      </p:sp>
    </p:spTree>
    <p:extLst>
      <p:ext uri="{BB962C8B-B14F-4D97-AF65-F5344CB8AC3E}">
        <p14:creationId xmlns:p14="http://schemas.microsoft.com/office/powerpoint/2010/main" val="57172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25955-5861-4845-82D7-0228BB34FD8A}" type="datetimeFigureOut">
              <a:rPr lang="ru-RU" smtClean="0"/>
              <a:t>05.02.2016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A4483B-493B-2C48-8061-967D7DAB4788}" type="slidenum">
              <a:rPr lang="ru-RU" smtClean="0"/>
              <a:t>‹#›</a:t>
            </a:fld>
            <a:endParaRPr lang="ru-RU"/>
          </a:p>
        </p:txBody>
      </p:sp>
    </p:spTree>
    <p:extLst>
      <p:ext uri="{BB962C8B-B14F-4D97-AF65-F5344CB8AC3E}">
        <p14:creationId xmlns:p14="http://schemas.microsoft.com/office/powerpoint/2010/main" val="2927089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jpg"/><Relationship Id="rId11" Type="http://schemas.openxmlformats.org/officeDocument/2006/relationships/image" Target="../media/image14.jpg"/><Relationship Id="rId5" Type="http://schemas.openxmlformats.org/officeDocument/2006/relationships/image" Target="../media/image2.png"/><Relationship Id="rId10" Type="http://schemas.openxmlformats.org/officeDocument/2006/relationships/image" Target="../media/image13.jpg"/><Relationship Id="rId4" Type="http://schemas.openxmlformats.org/officeDocument/2006/relationships/image" Target="../media/image8.jpeg"/><Relationship Id="rId9"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58000"/>
          </a:xfrm>
          <a:prstGeom prst="rect">
            <a:avLst/>
          </a:prstGeom>
          <a:solidFill>
            <a:srgbClr val="37CCE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 name="TextBox 2"/>
          <p:cNvSpPr txBox="1"/>
          <p:nvPr/>
        </p:nvSpPr>
        <p:spPr>
          <a:xfrm>
            <a:off x="1359206" y="3090494"/>
            <a:ext cx="6555971" cy="3139321"/>
          </a:xfrm>
          <a:prstGeom prst="rect">
            <a:avLst/>
          </a:prstGeom>
          <a:noFill/>
        </p:spPr>
        <p:txBody>
          <a:bodyPr wrap="square" rtlCol="0">
            <a:spAutoFit/>
          </a:bodyPr>
          <a:lstStyle/>
          <a:p>
            <a:pPr algn="ctr"/>
            <a:r>
              <a:rPr lang="en-US" sz="6600" dirty="0" err="1" smtClean="0">
                <a:solidFill>
                  <a:schemeClr val="bg1"/>
                </a:solidFill>
                <a:latin typeface="Arial"/>
                <a:cs typeface="Arial"/>
              </a:rPr>
              <a:t>Ca</a:t>
            </a:r>
            <a:r>
              <a:rPr lang="en-US" sz="6600" dirty="0" smtClean="0">
                <a:solidFill>
                  <a:schemeClr val="bg1"/>
                </a:solidFill>
                <a:latin typeface="Arial"/>
                <a:cs typeface="Arial"/>
              </a:rPr>
              <a:t>-Mg</a:t>
            </a:r>
            <a:endParaRPr lang="ru-RU" sz="6600" dirty="0" smtClean="0">
              <a:solidFill>
                <a:schemeClr val="bg1"/>
              </a:solidFill>
              <a:latin typeface="Arial"/>
              <a:cs typeface="Arial"/>
            </a:endParaRPr>
          </a:p>
          <a:p>
            <a:pPr algn="ctr"/>
            <a:r>
              <a:rPr lang="en-US" sz="6600" dirty="0" smtClean="0">
                <a:solidFill>
                  <a:schemeClr val="bg1"/>
                </a:solidFill>
                <a:latin typeface="Arial"/>
                <a:cs typeface="Arial"/>
              </a:rPr>
              <a:t>Complex</a:t>
            </a:r>
            <a:endParaRPr lang="ru-RU" sz="6600" dirty="0" smtClean="0">
              <a:solidFill>
                <a:schemeClr val="bg1"/>
              </a:solidFill>
              <a:latin typeface="Arial"/>
              <a:cs typeface="Arial"/>
            </a:endParaRPr>
          </a:p>
          <a:p>
            <a:pPr algn="ctr"/>
            <a:endParaRPr lang="ru-RU" sz="6600" dirty="0">
              <a:latin typeface="Arial"/>
              <a:cs typeface="Arial"/>
            </a:endParaRPr>
          </a:p>
        </p:txBody>
      </p:sp>
      <p:pic>
        <p:nvPicPr>
          <p:cNvPr id="5" name="Изображение 4" descr="CCI_logo_white-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842" y="1301327"/>
            <a:ext cx="1752324" cy="1408040"/>
          </a:xfrm>
          <a:prstGeom prst="rect">
            <a:avLst/>
          </a:prstGeom>
        </p:spPr>
      </p:pic>
    </p:spTree>
    <p:extLst>
      <p:ext uri="{BB962C8B-B14F-4D97-AF65-F5344CB8AC3E}">
        <p14:creationId xmlns:p14="http://schemas.microsoft.com/office/powerpoint/2010/main" val="2706099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Изображение 3" descr="Ca-Mg Complex_newdesign.jpg"/>
          <p:cNvPicPr>
            <a:picLocks noChangeAspect="1"/>
          </p:cNvPicPr>
          <p:nvPr/>
        </p:nvPicPr>
        <p:blipFill rotWithShape="1">
          <a:blip r:embed="rId3">
            <a:extLst>
              <a:ext uri="{28A0092B-C50C-407E-A947-70E740481C1C}">
                <a14:useLocalDpi xmlns:a14="http://schemas.microsoft.com/office/drawing/2010/main" val="0"/>
              </a:ext>
            </a:extLst>
          </a:blip>
          <a:srcRect l="23273" t="14895" r="23144" b="14360"/>
          <a:stretch/>
        </p:blipFill>
        <p:spPr>
          <a:xfrm>
            <a:off x="2242693" y="1390446"/>
            <a:ext cx="4627720" cy="5475990"/>
          </a:xfrm>
          <a:prstGeom prst="rect">
            <a:avLst/>
          </a:prstGeom>
        </p:spPr>
      </p:pic>
      <p:sp>
        <p:nvSpPr>
          <p:cNvPr id="5" name="TextBox 4"/>
          <p:cNvSpPr txBox="1"/>
          <p:nvPr/>
        </p:nvSpPr>
        <p:spPr>
          <a:xfrm>
            <a:off x="399235" y="372742"/>
            <a:ext cx="4736780" cy="1015663"/>
          </a:xfrm>
          <a:prstGeom prst="rect">
            <a:avLst/>
          </a:prstGeom>
          <a:noFill/>
        </p:spPr>
        <p:txBody>
          <a:bodyPr wrap="square" rtlCol="0">
            <a:spAutoFit/>
          </a:bodyPr>
          <a:lstStyle/>
          <a:p>
            <a:r>
              <a:rPr lang="en-US" sz="6000" dirty="0" smtClean="0">
                <a:latin typeface="Arial"/>
                <a:cs typeface="Arial"/>
              </a:rPr>
              <a:t>What else</a:t>
            </a:r>
            <a:r>
              <a:rPr lang="ru-RU" sz="6000" dirty="0" smtClean="0">
                <a:latin typeface="Arial"/>
                <a:cs typeface="Arial"/>
              </a:rPr>
              <a:t>?</a:t>
            </a:r>
            <a:endParaRPr lang="ru-RU" sz="6000" dirty="0">
              <a:latin typeface="Arial"/>
              <a:cs typeface="Arial"/>
            </a:endParaRPr>
          </a:p>
        </p:txBody>
      </p:sp>
    </p:spTree>
    <p:extLst>
      <p:ext uri="{BB962C8B-B14F-4D97-AF65-F5344CB8AC3E}">
        <p14:creationId xmlns:p14="http://schemas.microsoft.com/office/powerpoint/2010/main" val="52378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descr="CCI_logo_gray-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30" y="374783"/>
            <a:ext cx="7318327" cy="1754326"/>
          </a:xfrm>
          <a:prstGeom prst="rect">
            <a:avLst/>
          </a:prstGeom>
          <a:noFill/>
        </p:spPr>
        <p:txBody>
          <a:bodyPr wrap="square" rtlCol="0">
            <a:spAutoFit/>
          </a:bodyPr>
          <a:lstStyle/>
          <a:p>
            <a:r>
              <a:rPr lang="en-US" sz="4800" dirty="0" smtClean="0">
                <a:latin typeface="Arial"/>
                <a:cs typeface="Arial"/>
              </a:rPr>
              <a:t>Unique characteristics of</a:t>
            </a:r>
            <a:r>
              <a:rPr lang="ru-RU" sz="4800" dirty="0" smtClean="0">
                <a:latin typeface="Arial"/>
                <a:cs typeface="Arial"/>
              </a:rPr>
              <a:t> </a:t>
            </a:r>
            <a:endParaRPr lang="en-US" sz="4800" dirty="0" smtClean="0">
              <a:latin typeface="Arial"/>
              <a:cs typeface="Arial"/>
            </a:endParaRPr>
          </a:p>
          <a:p>
            <a:r>
              <a:rPr lang="ru-RU" sz="6000" dirty="0" smtClean="0">
                <a:solidFill>
                  <a:srgbClr val="4ECAE5"/>
                </a:solidFill>
                <a:latin typeface="Arial"/>
                <a:cs typeface="Arial"/>
              </a:rPr>
              <a:t>«</a:t>
            </a:r>
            <a:r>
              <a:rPr lang="en-US" sz="6000" dirty="0" err="1" smtClean="0">
                <a:solidFill>
                  <a:srgbClr val="4ECAE5"/>
                </a:solidFill>
                <a:latin typeface="Arial"/>
                <a:cs typeface="Arial"/>
              </a:rPr>
              <a:t>Ca</a:t>
            </a:r>
            <a:r>
              <a:rPr lang="en-US" sz="6000" dirty="0" smtClean="0">
                <a:solidFill>
                  <a:srgbClr val="4ECAE5"/>
                </a:solidFill>
                <a:latin typeface="Arial"/>
                <a:cs typeface="Arial"/>
              </a:rPr>
              <a:t>-Mg Complex</a:t>
            </a:r>
            <a:r>
              <a:rPr lang="ru-RU" sz="6000" dirty="0" smtClean="0">
                <a:solidFill>
                  <a:srgbClr val="4ECAE5"/>
                </a:solidFill>
                <a:latin typeface="Arial"/>
                <a:cs typeface="Arial"/>
              </a:rPr>
              <a:t>»</a:t>
            </a:r>
            <a:endParaRPr lang="ru-RU" sz="6000" dirty="0">
              <a:solidFill>
                <a:srgbClr val="4ECAE5"/>
              </a:solidFill>
              <a:latin typeface="Arial"/>
              <a:cs typeface="Arial"/>
            </a:endParaRPr>
          </a:p>
        </p:txBody>
      </p:sp>
      <p:sp>
        <p:nvSpPr>
          <p:cNvPr id="41" name="TextBox 40"/>
          <p:cNvSpPr txBox="1"/>
          <p:nvPr/>
        </p:nvSpPr>
        <p:spPr>
          <a:xfrm>
            <a:off x="468451" y="2761818"/>
            <a:ext cx="7551603" cy="2862322"/>
          </a:xfrm>
          <a:prstGeom prst="rect">
            <a:avLst/>
          </a:prstGeom>
          <a:noFill/>
          <a:ln w="38100" cmpd="sng">
            <a:noFill/>
          </a:ln>
        </p:spPr>
        <p:txBody>
          <a:bodyPr wrap="square" rtlCol="0">
            <a:spAutoFit/>
          </a:bodyPr>
          <a:lstStyle/>
          <a:p>
            <a:pPr marL="342900" indent="-342900">
              <a:buClr>
                <a:srgbClr val="4ECAE5"/>
              </a:buClr>
              <a:buFont typeface="Arial"/>
              <a:buChar char="•"/>
            </a:pPr>
            <a:r>
              <a:rPr lang="en-US" sz="2000" dirty="0" smtClean="0">
                <a:latin typeface="Arial"/>
                <a:cs typeface="Arial"/>
              </a:rPr>
              <a:t>Optimum proportions of Calcium and Magnesium</a:t>
            </a:r>
            <a:endParaRPr lang="ru-RU" sz="2000" dirty="0" smtClean="0">
              <a:latin typeface="Arial"/>
              <a:cs typeface="Arial"/>
            </a:endParaRPr>
          </a:p>
          <a:p>
            <a:pPr marL="342900" indent="-342900">
              <a:buClr>
                <a:srgbClr val="4ECAE5"/>
              </a:buClr>
              <a:buFont typeface="Arial"/>
              <a:buChar char="•"/>
            </a:pPr>
            <a:endParaRPr lang="ru-RU" sz="2000" dirty="0" smtClean="0">
              <a:latin typeface="Arial"/>
              <a:cs typeface="Arial"/>
            </a:endParaRPr>
          </a:p>
          <a:p>
            <a:pPr marL="342900" indent="-342900">
              <a:buClr>
                <a:srgbClr val="4ECAE5"/>
              </a:buClr>
              <a:buFont typeface="Arial"/>
              <a:buChar char="•"/>
            </a:pPr>
            <a:r>
              <a:rPr lang="en-US" sz="2000" dirty="0" smtClean="0">
                <a:latin typeface="Arial"/>
                <a:cs typeface="Arial"/>
              </a:rPr>
              <a:t>Only organic forms of minerals</a:t>
            </a:r>
            <a:endParaRPr lang="ru-RU" sz="2000" dirty="0" smtClean="0">
              <a:latin typeface="Arial"/>
              <a:cs typeface="Arial"/>
            </a:endParaRPr>
          </a:p>
          <a:p>
            <a:pPr marL="342900" indent="-342900">
              <a:buClr>
                <a:srgbClr val="4ECAE5"/>
              </a:buClr>
              <a:buFont typeface="Arial"/>
              <a:buChar char="•"/>
            </a:pPr>
            <a:endParaRPr lang="ru-RU" sz="2000" dirty="0" smtClean="0">
              <a:latin typeface="Arial"/>
              <a:cs typeface="Arial"/>
            </a:endParaRPr>
          </a:p>
          <a:p>
            <a:pPr marL="342900" indent="-342900">
              <a:buClr>
                <a:srgbClr val="4ECAE5"/>
              </a:buClr>
              <a:buFont typeface="Arial"/>
              <a:buChar char="•"/>
            </a:pPr>
            <a:r>
              <a:rPr lang="ru-RU" sz="2000" dirty="0" smtClean="0">
                <a:latin typeface="Arial"/>
                <a:cs typeface="Arial"/>
              </a:rPr>
              <a:t>75–90%</a:t>
            </a:r>
            <a:r>
              <a:rPr lang="en-US" sz="2000" dirty="0" smtClean="0">
                <a:latin typeface="Arial"/>
                <a:cs typeface="Arial"/>
              </a:rPr>
              <a:t> digestible</a:t>
            </a:r>
            <a:r>
              <a:rPr lang="ru-RU" sz="2000" dirty="0" smtClean="0">
                <a:latin typeface="Arial"/>
                <a:cs typeface="Arial"/>
              </a:rPr>
              <a:t> </a:t>
            </a:r>
          </a:p>
          <a:p>
            <a:pPr marL="342900" indent="-342900">
              <a:buClr>
                <a:srgbClr val="4ECAE5"/>
              </a:buClr>
              <a:buFont typeface="Arial"/>
              <a:buChar char="•"/>
            </a:pPr>
            <a:endParaRPr lang="ru-RU" sz="2000" dirty="0" smtClean="0">
              <a:latin typeface="Arial"/>
              <a:cs typeface="Arial"/>
            </a:endParaRPr>
          </a:p>
          <a:p>
            <a:pPr marL="342900" indent="-342900">
              <a:buClr>
                <a:srgbClr val="4ECAE5"/>
              </a:buClr>
              <a:buFont typeface="Arial"/>
              <a:buChar char="•"/>
            </a:pPr>
            <a:r>
              <a:rPr lang="en-US" sz="2000" dirty="0" smtClean="0">
                <a:latin typeface="Arial"/>
                <a:cs typeface="Arial"/>
              </a:rPr>
              <a:t>Consists of synergic components that help digestion of Calcium &amp; Magnesium</a:t>
            </a:r>
            <a:r>
              <a:rPr lang="ru-RU" sz="2000" dirty="0" smtClean="0">
                <a:latin typeface="Arial"/>
                <a:cs typeface="Arial"/>
              </a:rPr>
              <a:t>:</a:t>
            </a:r>
            <a:r>
              <a:rPr lang="en-US" sz="2000" dirty="0" smtClean="0">
                <a:latin typeface="Arial"/>
                <a:cs typeface="Arial"/>
              </a:rPr>
              <a:t> silica, boron, vitamin </a:t>
            </a:r>
            <a:r>
              <a:rPr lang="ru-RU" sz="2000" dirty="0" smtClean="0">
                <a:latin typeface="Arial"/>
                <a:cs typeface="Arial"/>
              </a:rPr>
              <a:t>К</a:t>
            </a:r>
            <a:r>
              <a:rPr lang="ru-RU" sz="2000" baseline="-25000" dirty="0" smtClean="0">
                <a:latin typeface="Arial"/>
                <a:cs typeface="Arial"/>
              </a:rPr>
              <a:t>2</a:t>
            </a:r>
            <a:r>
              <a:rPr lang="ru-RU" sz="2000" dirty="0" smtClean="0">
                <a:latin typeface="Arial"/>
                <a:cs typeface="Arial"/>
              </a:rPr>
              <a:t>,</a:t>
            </a:r>
            <a:r>
              <a:rPr lang="en-US" sz="2000" dirty="0" smtClean="0">
                <a:latin typeface="Arial"/>
                <a:cs typeface="Arial"/>
              </a:rPr>
              <a:t> vitamin</a:t>
            </a:r>
            <a:r>
              <a:rPr lang="ru-RU" sz="2000" dirty="0" smtClean="0">
                <a:latin typeface="Arial"/>
                <a:cs typeface="Arial"/>
              </a:rPr>
              <a:t> D</a:t>
            </a:r>
            <a:r>
              <a:rPr lang="ru-RU" sz="2000" baseline="-25000" dirty="0" smtClean="0">
                <a:latin typeface="Arial"/>
                <a:cs typeface="Arial"/>
              </a:rPr>
              <a:t>3</a:t>
            </a:r>
            <a:endParaRPr lang="ru-RU" sz="2000" dirty="0" smtClean="0">
              <a:latin typeface="Arial"/>
              <a:cs typeface="Arial"/>
            </a:endParaRPr>
          </a:p>
          <a:p>
            <a:pPr marL="342900" indent="-342900">
              <a:buClr>
                <a:srgbClr val="4ECAE5"/>
              </a:buClr>
              <a:buFont typeface="Arial"/>
              <a:buChar char="•"/>
            </a:pPr>
            <a:endParaRPr lang="ru-RU" sz="2000" dirty="0">
              <a:latin typeface="Arial"/>
              <a:cs typeface="Arial"/>
            </a:endParaRPr>
          </a:p>
        </p:txBody>
      </p:sp>
    </p:spTree>
    <p:extLst>
      <p:ext uri="{BB962C8B-B14F-4D97-AF65-F5344CB8AC3E}">
        <p14:creationId xmlns:p14="http://schemas.microsoft.com/office/powerpoint/2010/main" val="115481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0592"/>
            <a:ext cx="9144000" cy="4407408"/>
          </a:xfrm>
          <a:prstGeom prst="rect">
            <a:avLst/>
          </a:prstGeom>
        </p:spPr>
      </p:pic>
      <p:pic>
        <p:nvPicPr>
          <p:cNvPr id="3" name="Изображение 2" descr="CCI_logo_gray-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30" y="374783"/>
            <a:ext cx="8675742" cy="1015663"/>
          </a:xfrm>
          <a:prstGeom prst="rect">
            <a:avLst/>
          </a:prstGeom>
          <a:noFill/>
        </p:spPr>
        <p:txBody>
          <a:bodyPr wrap="square" rtlCol="0">
            <a:spAutoFit/>
          </a:bodyPr>
          <a:lstStyle/>
          <a:p>
            <a:r>
              <a:rPr lang="en-US" sz="6000" dirty="0" smtClean="0">
                <a:latin typeface="Arial"/>
                <a:cs typeface="Arial"/>
              </a:rPr>
              <a:t>Who needs it</a:t>
            </a:r>
            <a:r>
              <a:rPr lang="ru-RU" sz="6000" dirty="0" smtClean="0">
                <a:latin typeface="Arial"/>
                <a:cs typeface="Arial"/>
              </a:rPr>
              <a:t>?</a:t>
            </a:r>
            <a:endParaRPr lang="ru-RU" sz="6000" dirty="0">
              <a:solidFill>
                <a:srgbClr val="4ECAE5"/>
              </a:solidFill>
              <a:latin typeface="Arial"/>
              <a:cs typeface="Arial"/>
            </a:endParaRPr>
          </a:p>
        </p:txBody>
      </p:sp>
    </p:spTree>
    <p:extLst>
      <p:ext uri="{BB962C8B-B14F-4D97-AF65-F5344CB8AC3E}">
        <p14:creationId xmlns:p14="http://schemas.microsoft.com/office/powerpoint/2010/main" val="1814500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descr="CCI_logo_gray-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30" y="374783"/>
            <a:ext cx="8691845" cy="1631216"/>
          </a:xfrm>
          <a:prstGeom prst="rect">
            <a:avLst/>
          </a:prstGeom>
          <a:noFill/>
        </p:spPr>
        <p:txBody>
          <a:bodyPr wrap="square" rtlCol="0">
            <a:spAutoFit/>
          </a:bodyPr>
          <a:lstStyle/>
          <a:p>
            <a:r>
              <a:rPr lang="en-US" sz="5000" dirty="0" smtClean="0">
                <a:latin typeface="Arial"/>
                <a:cs typeface="Arial"/>
              </a:rPr>
              <a:t>Have you experienced any of the following</a:t>
            </a:r>
            <a:r>
              <a:rPr lang="ru-RU" sz="5000" dirty="0" smtClean="0">
                <a:latin typeface="Arial"/>
                <a:cs typeface="Arial"/>
              </a:rPr>
              <a:t>?</a:t>
            </a:r>
            <a:endParaRPr lang="ru-RU" sz="5000" dirty="0">
              <a:latin typeface="Arial"/>
              <a:cs typeface="Arial"/>
            </a:endParaRPr>
          </a:p>
        </p:txBody>
      </p:sp>
      <p:sp>
        <p:nvSpPr>
          <p:cNvPr id="5" name="TextBox 4"/>
          <p:cNvSpPr txBox="1"/>
          <p:nvPr/>
        </p:nvSpPr>
        <p:spPr>
          <a:xfrm>
            <a:off x="530283" y="2614286"/>
            <a:ext cx="2408126"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Fatigue</a:t>
            </a:r>
            <a:endParaRPr lang="ru-RU" sz="2400" dirty="0">
              <a:solidFill>
                <a:schemeClr val="tx1">
                  <a:lumMod val="65000"/>
                  <a:lumOff val="35000"/>
                </a:schemeClr>
              </a:solidFill>
              <a:latin typeface="Arial"/>
              <a:cs typeface="Arial"/>
            </a:endParaRPr>
          </a:p>
        </p:txBody>
      </p:sp>
      <p:sp>
        <p:nvSpPr>
          <p:cNvPr id="6" name="TextBox 5"/>
          <p:cNvSpPr txBox="1"/>
          <p:nvPr/>
        </p:nvSpPr>
        <p:spPr>
          <a:xfrm>
            <a:off x="6793205" y="2614286"/>
            <a:ext cx="2005385"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Low energy</a:t>
            </a:r>
            <a:endParaRPr lang="ru-RU" sz="2400" dirty="0">
              <a:solidFill>
                <a:schemeClr val="tx1">
                  <a:lumMod val="65000"/>
                  <a:lumOff val="35000"/>
                </a:schemeClr>
              </a:solidFill>
              <a:latin typeface="Arial"/>
              <a:cs typeface="Arial"/>
            </a:endParaRPr>
          </a:p>
        </p:txBody>
      </p:sp>
      <p:sp>
        <p:nvSpPr>
          <p:cNvPr id="7" name="TextBox 6"/>
          <p:cNvSpPr txBox="1"/>
          <p:nvPr/>
        </p:nvSpPr>
        <p:spPr>
          <a:xfrm>
            <a:off x="530283" y="3259584"/>
            <a:ext cx="1777488"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Irritability</a:t>
            </a:r>
            <a:endParaRPr lang="ru-RU" sz="2400" dirty="0">
              <a:solidFill>
                <a:schemeClr val="tx1">
                  <a:lumMod val="65000"/>
                  <a:lumOff val="35000"/>
                </a:schemeClr>
              </a:solidFill>
              <a:latin typeface="Arial"/>
              <a:cs typeface="Arial"/>
            </a:endParaRPr>
          </a:p>
        </p:txBody>
      </p:sp>
      <p:sp>
        <p:nvSpPr>
          <p:cNvPr id="8" name="TextBox 7"/>
          <p:cNvSpPr txBox="1"/>
          <p:nvPr/>
        </p:nvSpPr>
        <p:spPr>
          <a:xfrm>
            <a:off x="516803" y="3894308"/>
            <a:ext cx="3881026"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Irregular sleep pattern</a:t>
            </a:r>
            <a:endParaRPr lang="ru-RU" sz="2400" dirty="0">
              <a:solidFill>
                <a:schemeClr val="tx1">
                  <a:lumMod val="65000"/>
                  <a:lumOff val="35000"/>
                </a:schemeClr>
              </a:solidFill>
              <a:latin typeface="Arial"/>
              <a:cs typeface="Arial"/>
            </a:endParaRPr>
          </a:p>
        </p:txBody>
      </p:sp>
      <p:sp>
        <p:nvSpPr>
          <p:cNvPr id="10" name="TextBox 9"/>
          <p:cNvSpPr txBox="1"/>
          <p:nvPr/>
        </p:nvSpPr>
        <p:spPr>
          <a:xfrm>
            <a:off x="2985795" y="4539606"/>
            <a:ext cx="5773291"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Irregular blood pressure</a:t>
            </a:r>
            <a:endParaRPr lang="ru-RU" sz="2400" dirty="0">
              <a:solidFill>
                <a:schemeClr val="tx1">
                  <a:lumMod val="65000"/>
                  <a:lumOff val="35000"/>
                </a:schemeClr>
              </a:solidFill>
              <a:latin typeface="Arial"/>
              <a:cs typeface="Arial"/>
            </a:endParaRPr>
          </a:p>
        </p:txBody>
      </p:sp>
      <p:sp>
        <p:nvSpPr>
          <p:cNvPr id="11" name="TextBox 10"/>
          <p:cNvSpPr txBox="1"/>
          <p:nvPr/>
        </p:nvSpPr>
        <p:spPr>
          <a:xfrm>
            <a:off x="7075715" y="3896553"/>
            <a:ext cx="1700492"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Arrhythmia</a:t>
            </a:r>
            <a:endParaRPr lang="ru-RU" sz="2400" dirty="0">
              <a:solidFill>
                <a:schemeClr val="tx1">
                  <a:lumMod val="65000"/>
                  <a:lumOff val="35000"/>
                </a:schemeClr>
              </a:solidFill>
              <a:latin typeface="Arial"/>
              <a:cs typeface="Arial"/>
            </a:endParaRPr>
          </a:p>
        </p:txBody>
      </p:sp>
      <p:sp>
        <p:nvSpPr>
          <p:cNvPr id="12" name="TextBox 11"/>
          <p:cNvSpPr txBox="1"/>
          <p:nvPr/>
        </p:nvSpPr>
        <p:spPr>
          <a:xfrm>
            <a:off x="3116664" y="2614286"/>
            <a:ext cx="3509425"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Bone breaks &amp; fractures</a:t>
            </a:r>
            <a:endParaRPr lang="ru-RU" sz="2400" dirty="0">
              <a:solidFill>
                <a:schemeClr val="tx1">
                  <a:lumMod val="65000"/>
                  <a:lumOff val="35000"/>
                </a:schemeClr>
              </a:solidFill>
              <a:latin typeface="Arial"/>
              <a:cs typeface="Arial"/>
            </a:endParaRPr>
          </a:p>
        </p:txBody>
      </p:sp>
      <p:sp>
        <p:nvSpPr>
          <p:cNvPr id="13" name="TextBox 12"/>
          <p:cNvSpPr txBox="1"/>
          <p:nvPr/>
        </p:nvSpPr>
        <p:spPr>
          <a:xfrm>
            <a:off x="2583381" y="3249010"/>
            <a:ext cx="2006922"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Anxiety</a:t>
            </a:r>
          </a:p>
        </p:txBody>
      </p:sp>
      <p:sp>
        <p:nvSpPr>
          <p:cNvPr id="14" name="TextBox 13"/>
          <p:cNvSpPr txBox="1"/>
          <p:nvPr/>
        </p:nvSpPr>
        <p:spPr>
          <a:xfrm>
            <a:off x="4865914" y="3259584"/>
            <a:ext cx="3932676"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Loss of muscle mass</a:t>
            </a:r>
            <a:endParaRPr lang="ru-RU" sz="2400" dirty="0">
              <a:solidFill>
                <a:schemeClr val="tx1">
                  <a:lumMod val="65000"/>
                  <a:lumOff val="35000"/>
                </a:schemeClr>
              </a:solidFill>
              <a:latin typeface="Arial"/>
              <a:cs typeface="Arial"/>
            </a:endParaRPr>
          </a:p>
        </p:txBody>
      </p:sp>
      <p:sp>
        <p:nvSpPr>
          <p:cNvPr id="15" name="TextBox 14"/>
          <p:cNvSpPr txBox="1"/>
          <p:nvPr/>
        </p:nvSpPr>
        <p:spPr>
          <a:xfrm>
            <a:off x="4604657" y="3889829"/>
            <a:ext cx="2373085"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Muscle spasms</a:t>
            </a:r>
            <a:endParaRPr lang="ru-RU" sz="2400" dirty="0">
              <a:solidFill>
                <a:schemeClr val="tx1">
                  <a:lumMod val="65000"/>
                  <a:lumOff val="35000"/>
                </a:schemeClr>
              </a:solidFill>
              <a:latin typeface="Arial"/>
              <a:cs typeface="Arial"/>
            </a:endParaRPr>
          </a:p>
        </p:txBody>
      </p:sp>
      <p:sp>
        <p:nvSpPr>
          <p:cNvPr id="16" name="TextBox 15"/>
          <p:cNvSpPr txBox="1"/>
          <p:nvPr/>
        </p:nvSpPr>
        <p:spPr>
          <a:xfrm>
            <a:off x="527942" y="4539606"/>
            <a:ext cx="2274433" cy="461665"/>
          </a:xfrm>
          <a:prstGeom prst="rect">
            <a:avLst/>
          </a:prstGeom>
          <a:noFill/>
          <a:ln w="38100" cmpd="sng">
            <a:solidFill>
              <a:schemeClr val="bg1">
                <a:lumMod val="50000"/>
              </a:schemeClr>
            </a:solidFill>
          </a:ln>
        </p:spPr>
        <p:txBody>
          <a:bodyPr wrap="square" rtlCol="0">
            <a:spAutoFit/>
          </a:bodyPr>
          <a:lstStyle/>
          <a:p>
            <a:pPr algn="ctr"/>
            <a:r>
              <a:rPr lang="en-US" sz="2400" dirty="0" smtClean="0">
                <a:solidFill>
                  <a:schemeClr val="tx1">
                    <a:lumMod val="65000"/>
                    <a:lumOff val="35000"/>
                  </a:schemeClr>
                </a:solidFill>
                <a:latin typeface="Arial"/>
                <a:cs typeface="Arial"/>
              </a:rPr>
              <a:t>Nervousness</a:t>
            </a:r>
            <a:endParaRPr lang="ru-RU" sz="2400" dirty="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157069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descr="CCI_logo_gray-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29" y="374783"/>
            <a:ext cx="6073703" cy="861774"/>
          </a:xfrm>
          <a:prstGeom prst="rect">
            <a:avLst/>
          </a:prstGeom>
          <a:noFill/>
        </p:spPr>
        <p:txBody>
          <a:bodyPr wrap="square" rtlCol="0">
            <a:spAutoFit/>
          </a:bodyPr>
          <a:lstStyle/>
          <a:p>
            <a:r>
              <a:rPr lang="en-US" sz="5000" dirty="0" smtClean="0">
                <a:latin typeface="Arial"/>
                <a:cs typeface="Arial"/>
              </a:rPr>
              <a:t>Possible reasons</a:t>
            </a:r>
            <a:r>
              <a:rPr lang="ru-RU" sz="5000" dirty="0" smtClean="0">
                <a:latin typeface="Arial"/>
                <a:cs typeface="Arial"/>
              </a:rPr>
              <a:t>?</a:t>
            </a:r>
            <a:endParaRPr lang="ru-RU" sz="5000" dirty="0">
              <a:latin typeface="Arial"/>
              <a:cs typeface="Arial"/>
            </a:endParaRPr>
          </a:p>
        </p:txBody>
      </p:sp>
      <p:sp>
        <p:nvSpPr>
          <p:cNvPr id="17" name="Овал 16"/>
          <p:cNvSpPr/>
          <p:nvPr/>
        </p:nvSpPr>
        <p:spPr>
          <a:xfrm>
            <a:off x="1603158" y="3010906"/>
            <a:ext cx="2790048" cy="2790048"/>
          </a:xfrm>
          <a:prstGeom prst="ellipse">
            <a:avLst/>
          </a:prstGeom>
          <a:solidFill>
            <a:srgbClr val="37CC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8" name="Овал 17"/>
          <p:cNvSpPr/>
          <p:nvPr/>
        </p:nvSpPr>
        <p:spPr>
          <a:xfrm>
            <a:off x="4743268" y="3010906"/>
            <a:ext cx="2790048" cy="2790048"/>
          </a:xfrm>
          <a:prstGeom prst="ellipse">
            <a:avLst/>
          </a:prstGeom>
          <a:solidFill>
            <a:schemeClr val="bg1">
              <a:lumMod val="50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9" name="TextBox 18"/>
          <p:cNvSpPr txBox="1"/>
          <p:nvPr/>
        </p:nvSpPr>
        <p:spPr>
          <a:xfrm>
            <a:off x="1811358" y="3829422"/>
            <a:ext cx="2279821" cy="1138773"/>
          </a:xfrm>
          <a:prstGeom prst="rect">
            <a:avLst/>
          </a:prstGeom>
          <a:noFill/>
          <a:ln w="38100" cmpd="sng">
            <a:noFill/>
          </a:ln>
        </p:spPr>
        <p:txBody>
          <a:bodyPr wrap="square" rtlCol="0">
            <a:spAutoFit/>
          </a:bodyPr>
          <a:lstStyle/>
          <a:p>
            <a:pPr algn="ctr"/>
            <a:r>
              <a:rPr lang="en-US" sz="5000" dirty="0" err="1" smtClean="0">
                <a:solidFill>
                  <a:schemeClr val="bg1"/>
                </a:solidFill>
                <a:latin typeface="Arial"/>
                <a:cs typeface="Arial"/>
              </a:rPr>
              <a:t>Ca</a:t>
            </a:r>
            <a:endParaRPr lang="ru-RU" sz="5000" dirty="0" smtClean="0">
              <a:solidFill>
                <a:schemeClr val="bg1"/>
              </a:solidFill>
              <a:latin typeface="Arial"/>
              <a:cs typeface="Arial"/>
            </a:endParaRPr>
          </a:p>
          <a:p>
            <a:pPr algn="ctr"/>
            <a:r>
              <a:rPr lang="ru-RU" dirty="0" smtClean="0">
                <a:solidFill>
                  <a:schemeClr val="bg1"/>
                </a:solidFill>
                <a:latin typeface="Arial"/>
                <a:cs typeface="Arial"/>
              </a:rPr>
              <a:t>(</a:t>
            </a:r>
            <a:r>
              <a:rPr lang="en-US" dirty="0" smtClean="0">
                <a:solidFill>
                  <a:schemeClr val="bg1"/>
                </a:solidFill>
                <a:latin typeface="Arial"/>
                <a:cs typeface="Arial"/>
              </a:rPr>
              <a:t>Calcium</a:t>
            </a:r>
            <a:r>
              <a:rPr lang="ru-RU" dirty="0" smtClean="0">
                <a:solidFill>
                  <a:schemeClr val="bg1"/>
                </a:solidFill>
                <a:latin typeface="Arial"/>
                <a:cs typeface="Arial"/>
              </a:rPr>
              <a:t>)</a:t>
            </a:r>
          </a:p>
        </p:txBody>
      </p:sp>
      <p:sp>
        <p:nvSpPr>
          <p:cNvPr id="20" name="TextBox 19"/>
          <p:cNvSpPr txBox="1"/>
          <p:nvPr/>
        </p:nvSpPr>
        <p:spPr>
          <a:xfrm>
            <a:off x="5024338" y="3829422"/>
            <a:ext cx="2279821" cy="1138773"/>
          </a:xfrm>
          <a:prstGeom prst="rect">
            <a:avLst/>
          </a:prstGeom>
          <a:noFill/>
          <a:ln w="38100" cmpd="sng">
            <a:noFill/>
          </a:ln>
        </p:spPr>
        <p:txBody>
          <a:bodyPr wrap="square" rtlCol="0">
            <a:spAutoFit/>
          </a:bodyPr>
          <a:lstStyle/>
          <a:p>
            <a:pPr algn="ctr"/>
            <a:r>
              <a:rPr lang="en-US" sz="5000" dirty="0" smtClean="0">
                <a:solidFill>
                  <a:schemeClr val="bg1"/>
                </a:solidFill>
                <a:latin typeface="Arial"/>
                <a:cs typeface="Arial"/>
              </a:rPr>
              <a:t>Mg</a:t>
            </a:r>
            <a:endParaRPr lang="ru-RU" sz="5000" dirty="0" smtClean="0">
              <a:solidFill>
                <a:schemeClr val="bg1"/>
              </a:solidFill>
              <a:latin typeface="Arial"/>
              <a:cs typeface="Arial"/>
            </a:endParaRPr>
          </a:p>
          <a:p>
            <a:pPr algn="ctr"/>
            <a:r>
              <a:rPr lang="ru-RU" dirty="0" smtClean="0">
                <a:solidFill>
                  <a:schemeClr val="bg1"/>
                </a:solidFill>
                <a:latin typeface="Arial"/>
                <a:cs typeface="Arial"/>
              </a:rPr>
              <a:t>(</a:t>
            </a:r>
            <a:r>
              <a:rPr lang="en-US" dirty="0" smtClean="0">
                <a:solidFill>
                  <a:schemeClr val="bg1"/>
                </a:solidFill>
                <a:latin typeface="Arial"/>
                <a:cs typeface="Arial"/>
              </a:rPr>
              <a:t>Magnesium</a:t>
            </a:r>
            <a:r>
              <a:rPr lang="ru-RU" dirty="0" smtClean="0">
                <a:solidFill>
                  <a:schemeClr val="bg1"/>
                </a:solidFill>
                <a:latin typeface="Arial"/>
                <a:cs typeface="Arial"/>
              </a:rPr>
              <a:t>)</a:t>
            </a:r>
          </a:p>
        </p:txBody>
      </p:sp>
      <p:sp>
        <p:nvSpPr>
          <p:cNvPr id="22" name="TextBox 21"/>
          <p:cNvSpPr txBox="1"/>
          <p:nvPr/>
        </p:nvSpPr>
        <p:spPr>
          <a:xfrm>
            <a:off x="343529" y="1114229"/>
            <a:ext cx="4399739" cy="861774"/>
          </a:xfrm>
          <a:prstGeom prst="rect">
            <a:avLst/>
          </a:prstGeom>
          <a:noFill/>
        </p:spPr>
        <p:txBody>
          <a:bodyPr wrap="square" rtlCol="0">
            <a:spAutoFit/>
          </a:bodyPr>
          <a:lstStyle/>
          <a:p>
            <a:r>
              <a:rPr lang="en-US" sz="5000" dirty="0" smtClean="0">
                <a:solidFill>
                  <a:schemeClr val="bg1">
                    <a:lumMod val="50000"/>
                  </a:schemeClr>
                </a:solidFill>
                <a:latin typeface="Arial"/>
                <a:cs typeface="Arial"/>
              </a:rPr>
              <a:t>Deficiency of </a:t>
            </a:r>
            <a:endParaRPr lang="ru-RU" sz="5000" dirty="0">
              <a:solidFill>
                <a:schemeClr val="bg1">
                  <a:lumMod val="50000"/>
                </a:schemeClr>
              </a:solidFill>
              <a:latin typeface="Arial"/>
              <a:cs typeface="Arial"/>
            </a:endParaRPr>
          </a:p>
        </p:txBody>
      </p:sp>
    </p:spTree>
    <p:extLst>
      <p:ext uri="{BB962C8B-B14F-4D97-AF65-F5344CB8AC3E}">
        <p14:creationId xmlns:p14="http://schemas.microsoft.com/office/powerpoint/2010/main" val="1752755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Овал 30"/>
          <p:cNvSpPr/>
          <p:nvPr/>
        </p:nvSpPr>
        <p:spPr>
          <a:xfrm>
            <a:off x="490357" y="1538741"/>
            <a:ext cx="1112801" cy="1112801"/>
          </a:xfrm>
          <a:prstGeom prst="ellipse">
            <a:avLst/>
          </a:prstGeom>
          <a:solidFill>
            <a:srgbClr val="37CC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2" name="Овал 31"/>
          <p:cNvSpPr/>
          <p:nvPr/>
        </p:nvSpPr>
        <p:spPr>
          <a:xfrm>
            <a:off x="5756806" y="1538741"/>
            <a:ext cx="1112801" cy="1112801"/>
          </a:xfrm>
          <a:prstGeom prst="ellipse">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3" name="Изображение 2" descr="CCI_logo_gray-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30" y="374783"/>
            <a:ext cx="7318327" cy="861774"/>
          </a:xfrm>
          <a:prstGeom prst="rect">
            <a:avLst/>
          </a:prstGeom>
          <a:noFill/>
        </p:spPr>
        <p:txBody>
          <a:bodyPr wrap="square" rtlCol="0">
            <a:spAutoFit/>
          </a:bodyPr>
          <a:lstStyle/>
          <a:p>
            <a:r>
              <a:rPr lang="en-US" sz="5000" dirty="0" smtClean="0">
                <a:latin typeface="Arial"/>
                <a:cs typeface="Arial"/>
              </a:rPr>
              <a:t>Ca &amp;</a:t>
            </a:r>
            <a:r>
              <a:rPr lang="ru-RU" sz="5000" dirty="0" smtClean="0">
                <a:latin typeface="Arial"/>
                <a:cs typeface="Arial"/>
              </a:rPr>
              <a:t> </a:t>
            </a:r>
            <a:r>
              <a:rPr lang="en-US" sz="5000" dirty="0" smtClean="0">
                <a:latin typeface="Arial"/>
                <a:cs typeface="Arial"/>
              </a:rPr>
              <a:t>Mg in the body</a:t>
            </a:r>
            <a:endParaRPr lang="ru-RU" sz="5000" dirty="0">
              <a:latin typeface="Arial"/>
              <a:cs typeface="Arial"/>
            </a:endParaRPr>
          </a:p>
        </p:txBody>
      </p:sp>
      <p:pic>
        <p:nvPicPr>
          <p:cNvPr id="2" name="Изображение 1" descr="ma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9776" y="1686521"/>
            <a:ext cx="1569420" cy="5171479"/>
          </a:xfrm>
          <a:prstGeom prst="rect">
            <a:avLst/>
          </a:prstGeom>
        </p:spPr>
      </p:pic>
      <p:sp>
        <p:nvSpPr>
          <p:cNvPr id="10" name="TextBox 9"/>
          <p:cNvSpPr txBox="1"/>
          <p:nvPr/>
        </p:nvSpPr>
        <p:spPr>
          <a:xfrm>
            <a:off x="555631" y="2806622"/>
            <a:ext cx="2085781" cy="707886"/>
          </a:xfrm>
          <a:prstGeom prst="rect">
            <a:avLst/>
          </a:prstGeom>
          <a:noFill/>
          <a:ln w="38100" cmpd="sng">
            <a:noFill/>
          </a:ln>
        </p:spPr>
        <p:txBody>
          <a:bodyPr wrap="square" rtlCol="0">
            <a:spAutoFit/>
          </a:bodyPr>
          <a:lstStyle/>
          <a:p>
            <a:r>
              <a:rPr lang="ru-RU" sz="4000" dirty="0" smtClean="0">
                <a:solidFill>
                  <a:srgbClr val="4ECAE5"/>
                </a:solidFill>
                <a:latin typeface="Arial"/>
                <a:cs typeface="Arial"/>
              </a:rPr>
              <a:t>99 %</a:t>
            </a:r>
            <a:endParaRPr lang="en-US" sz="4000" dirty="0" smtClean="0">
              <a:solidFill>
                <a:srgbClr val="4ECAE5"/>
              </a:solidFill>
              <a:latin typeface="Arial"/>
              <a:cs typeface="Arial"/>
            </a:endParaRPr>
          </a:p>
        </p:txBody>
      </p:sp>
      <p:sp>
        <p:nvSpPr>
          <p:cNvPr id="13" name="TextBox 12"/>
          <p:cNvSpPr txBox="1"/>
          <p:nvPr/>
        </p:nvSpPr>
        <p:spPr>
          <a:xfrm>
            <a:off x="652084" y="3881663"/>
            <a:ext cx="1690196" cy="369332"/>
          </a:xfrm>
          <a:prstGeom prst="rect">
            <a:avLst/>
          </a:prstGeom>
          <a:noFill/>
          <a:ln w="38100" cmpd="sng">
            <a:solidFill>
              <a:srgbClr val="4ECAE5"/>
            </a:solidFill>
          </a:ln>
        </p:spPr>
        <p:txBody>
          <a:bodyPr wrap="square" rtlCol="0">
            <a:spAutoFit/>
          </a:bodyPr>
          <a:lstStyle/>
          <a:p>
            <a:r>
              <a:rPr lang="en-US" dirty="0" smtClean="0">
                <a:latin typeface="Arial"/>
                <a:cs typeface="Arial"/>
              </a:rPr>
              <a:t>Dental tissue</a:t>
            </a:r>
          </a:p>
        </p:txBody>
      </p:sp>
      <p:sp>
        <p:nvSpPr>
          <p:cNvPr id="14" name="TextBox 13"/>
          <p:cNvSpPr txBox="1"/>
          <p:nvPr/>
        </p:nvSpPr>
        <p:spPr>
          <a:xfrm>
            <a:off x="652083" y="4902953"/>
            <a:ext cx="1998748" cy="369332"/>
          </a:xfrm>
          <a:prstGeom prst="rect">
            <a:avLst/>
          </a:prstGeom>
          <a:noFill/>
          <a:ln w="38100" cmpd="sng">
            <a:solidFill>
              <a:srgbClr val="4ECAE5"/>
            </a:solidFill>
          </a:ln>
        </p:spPr>
        <p:txBody>
          <a:bodyPr wrap="square" rtlCol="0">
            <a:spAutoFit/>
          </a:bodyPr>
          <a:lstStyle/>
          <a:p>
            <a:r>
              <a:rPr lang="en-US" dirty="0" smtClean="0">
                <a:latin typeface="Arial"/>
                <a:cs typeface="Arial"/>
              </a:rPr>
              <a:t>Joint tissue</a:t>
            </a:r>
          </a:p>
        </p:txBody>
      </p:sp>
      <p:sp>
        <p:nvSpPr>
          <p:cNvPr id="15" name="TextBox 14"/>
          <p:cNvSpPr txBox="1"/>
          <p:nvPr/>
        </p:nvSpPr>
        <p:spPr>
          <a:xfrm>
            <a:off x="652083" y="4394781"/>
            <a:ext cx="1912562" cy="369332"/>
          </a:xfrm>
          <a:prstGeom prst="rect">
            <a:avLst/>
          </a:prstGeom>
          <a:noFill/>
          <a:ln w="38100" cmpd="sng">
            <a:solidFill>
              <a:srgbClr val="4ECAE5"/>
            </a:solidFill>
          </a:ln>
        </p:spPr>
        <p:txBody>
          <a:bodyPr wrap="square" rtlCol="0">
            <a:spAutoFit/>
          </a:bodyPr>
          <a:lstStyle/>
          <a:p>
            <a:r>
              <a:rPr lang="en-US" dirty="0" smtClean="0">
                <a:latin typeface="Arial"/>
                <a:cs typeface="Arial"/>
              </a:rPr>
              <a:t>Bone tissue</a:t>
            </a:r>
          </a:p>
        </p:txBody>
      </p:sp>
      <p:sp>
        <p:nvSpPr>
          <p:cNvPr id="21" name="TextBox 20"/>
          <p:cNvSpPr txBox="1"/>
          <p:nvPr/>
        </p:nvSpPr>
        <p:spPr>
          <a:xfrm>
            <a:off x="603784" y="1850134"/>
            <a:ext cx="895274" cy="461665"/>
          </a:xfrm>
          <a:prstGeom prst="rect">
            <a:avLst/>
          </a:prstGeom>
          <a:noFill/>
          <a:ln w="38100" cmpd="sng">
            <a:noFill/>
          </a:ln>
        </p:spPr>
        <p:txBody>
          <a:bodyPr wrap="square" rtlCol="0" anchor="ctr">
            <a:spAutoFit/>
          </a:bodyPr>
          <a:lstStyle/>
          <a:p>
            <a:pPr algn="ctr"/>
            <a:r>
              <a:rPr lang="en-US" sz="2400" dirty="0" err="1" smtClean="0">
                <a:solidFill>
                  <a:schemeClr val="bg1"/>
                </a:solidFill>
                <a:latin typeface="Arial"/>
                <a:cs typeface="Arial"/>
              </a:rPr>
              <a:t>Ca</a:t>
            </a:r>
            <a:endParaRPr lang="en-US" sz="2400" dirty="0" smtClean="0">
              <a:solidFill>
                <a:schemeClr val="bg1"/>
              </a:solidFill>
              <a:latin typeface="Arial"/>
              <a:cs typeface="Arial"/>
            </a:endParaRPr>
          </a:p>
        </p:txBody>
      </p:sp>
      <p:sp>
        <p:nvSpPr>
          <p:cNvPr id="23" name="TextBox 22"/>
          <p:cNvSpPr txBox="1"/>
          <p:nvPr/>
        </p:nvSpPr>
        <p:spPr>
          <a:xfrm>
            <a:off x="5761058" y="2651542"/>
            <a:ext cx="2085781" cy="707886"/>
          </a:xfrm>
          <a:prstGeom prst="rect">
            <a:avLst/>
          </a:prstGeom>
          <a:noFill/>
          <a:ln w="38100" cmpd="sng">
            <a:noFill/>
          </a:ln>
        </p:spPr>
        <p:txBody>
          <a:bodyPr wrap="square" rtlCol="0">
            <a:spAutoFit/>
          </a:bodyPr>
          <a:lstStyle/>
          <a:p>
            <a:r>
              <a:rPr lang="ru-RU" sz="4000" dirty="0" smtClean="0">
                <a:solidFill>
                  <a:schemeClr val="bg1">
                    <a:lumMod val="50000"/>
                  </a:schemeClr>
                </a:solidFill>
                <a:latin typeface="Arial"/>
                <a:cs typeface="Arial"/>
              </a:rPr>
              <a:t>53 %</a:t>
            </a:r>
            <a:endParaRPr lang="en-US" sz="4000" dirty="0" smtClean="0">
              <a:solidFill>
                <a:schemeClr val="bg1">
                  <a:lumMod val="50000"/>
                </a:schemeClr>
              </a:solidFill>
              <a:latin typeface="Arial"/>
              <a:cs typeface="Arial"/>
            </a:endParaRPr>
          </a:p>
        </p:txBody>
      </p:sp>
      <p:sp>
        <p:nvSpPr>
          <p:cNvPr id="25" name="TextBox 24"/>
          <p:cNvSpPr txBox="1"/>
          <p:nvPr/>
        </p:nvSpPr>
        <p:spPr>
          <a:xfrm>
            <a:off x="5857653" y="3881663"/>
            <a:ext cx="1912562" cy="369332"/>
          </a:xfrm>
          <a:prstGeom prst="rect">
            <a:avLst/>
          </a:prstGeom>
          <a:noFill/>
          <a:ln w="38100" cmpd="sng">
            <a:solidFill>
              <a:schemeClr val="bg1">
                <a:lumMod val="50000"/>
              </a:schemeClr>
            </a:solidFill>
          </a:ln>
        </p:spPr>
        <p:txBody>
          <a:bodyPr wrap="square" rtlCol="0">
            <a:spAutoFit/>
          </a:bodyPr>
          <a:lstStyle/>
          <a:p>
            <a:r>
              <a:rPr lang="en-US" dirty="0" smtClean="0">
                <a:latin typeface="Arial"/>
                <a:cs typeface="Arial"/>
              </a:rPr>
              <a:t>Dentin &amp; enamel</a:t>
            </a:r>
          </a:p>
        </p:txBody>
      </p:sp>
      <p:sp>
        <p:nvSpPr>
          <p:cNvPr id="26" name="TextBox 25"/>
          <p:cNvSpPr txBox="1"/>
          <p:nvPr/>
        </p:nvSpPr>
        <p:spPr>
          <a:xfrm>
            <a:off x="5857652" y="3359428"/>
            <a:ext cx="1912562" cy="369332"/>
          </a:xfrm>
          <a:prstGeom prst="rect">
            <a:avLst/>
          </a:prstGeom>
          <a:noFill/>
          <a:ln w="38100" cmpd="sng">
            <a:solidFill>
              <a:schemeClr val="bg1">
                <a:lumMod val="50000"/>
              </a:schemeClr>
            </a:solidFill>
          </a:ln>
        </p:spPr>
        <p:txBody>
          <a:bodyPr wrap="square" rtlCol="0">
            <a:spAutoFit/>
          </a:bodyPr>
          <a:lstStyle/>
          <a:p>
            <a:r>
              <a:rPr lang="en-US" dirty="0" smtClean="0">
                <a:latin typeface="Arial"/>
                <a:cs typeface="Arial"/>
              </a:rPr>
              <a:t>Bone tissue</a:t>
            </a:r>
          </a:p>
        </p:txBody>
      </p:sp>
      <p:sp>
        <p:nvSpPr>
          <p:cNvPr id="28" name="TextBox 27"/>
          <p:cNvSpPr txBox="1"/>
          <p:nvPr/>
        </p:nvSpPr>
        <p:spPr>
          <a:xfrm>
            <a:off x="5818179" y="1869273"/>
            <a:ext cx="1031690" cy="461665"/>
          </a:xfrm>
          <a:prstGeom prst="rect">
            <a:avLst/>
          </a:prstGeom>
          <a:noFill/>
          <a:ln w="38100" cmpd="sng">
            <a:noFill/>
          </a:ln>
        </p:spPr>
        <p:txBody>
          <a:bodyPr wrap="square" rtlCol="0" anchor="ctr">
            <a:spAutoFit/>
          </a:bodyPr>
          <a:lstStyle/>
          <a:p>
            <a:pPr algn="ctr"/>
            <a:r>
              <a:rPr lang="en-US" sz="2400" dirty="0" smtClean="0">
                <a:solidFill>
                  <a:schemeClr val="bg1"/>
                </a:solidFill>
                <a:latin typeface="Arial"/>
                <a:cs typeface="Arial"/>
              </a:rPr>
              <a:t>Mg</a:t>
            </a:r>
          </a:p>
        </p:txBody>
      </p:sp>
      <p:sp>
        <p:nvSpPr>
          <p:cNvPr id="29" name="TextBox 28"/>
          <p:cNvSpPr txBox="1"/>
          <p:nvPr/>
        </p:nvSpPr>
        <p:spPr>
          <a:xfrm>
            <a:off x="5756806" y="4355907"/>
            <a:ext cx="2085781" cy="707886"/>
          </a:xfrm>
          <a:prstGeom prst="rect">
            <a:avLst/>
          </a:prstGeom>
          <a:noFill/>
          <a:ln w="38100" cmpd="sng">
            <a:noFill/>
          </a:ln>
        </p:spPr>
        <p:txBody>
          <a:bodyPr wrap="square" rtlCol="0">
            <a:spAutoFit/>
          </a:bodyPr>
          <a:lstStyle/>
          <a:p>
            <a:r>
              <a:rPr lang="ru-RU" sz="4000" dirty="0" smtClean="0">
                <a:solidFill>
                  <a:srgbClr val="7F7F7F"/>
                </a:solidFill>
                <a:latin typeface="Arial"/>
                <a:cs typeface="Arial"/>
              </a:rPr>
              <a:t>20 %</a:t>
            </a:r>
            <a:endParaRPr lang="en-US" sz="4000" dirty="0" smtClean="0">
              <a:solidFill>
                <a:srgbClr val="7F7F7F"/>
              </a:solidFill>
              <a:latin typeface="Arial"/>
              <a:cs typeface="Arial"/>
            </a:endParaRPr>
          </a:p>
        </p:txBody>
      </p:sp>
      <p:sp>
        <p:nvSpPr>
          <p:cNvPr id="33" name="TextBox 32"/>
          <p:cNvSpPr txBox="1"/>
          <p:nvPr/>
        </p:nvSpPr>
        <p:spPr>
          <a:xfrm>
            <a:off x="6869607" y="5063793"/>
            <a:ext cx="994039" cy="369332"/>
          </a:xfrm>
          <a:prstGeom prst="rect">
            <a:avLst/>
          </a:prstGeom>
          <a:noFill/>
          <a:ln w="38100" cmpd="sng">
            <a:solidFill>
              <a:schemeClr val="bg1">
                <a:lumMod val="50000"/>
              </a:schemeClr>
            </a:solidFill>
          </a:ln>
        </p:spPr>
        <p:txBody>
          <a:bodyPr wrap="square" rtlCol="0">
            <a:spAutoFit/>
          </a:bodyPr>
          <a:lstStyle/>
          <a:p>
            <a:r>
              <a:rPr lang="en-US" dirty="0" smtClean="0">
                <a:latin typeface="Arial"/>
                <a:cs typeface="Arial"/>
              </a:rPr>
              <a:t>Heart</a:t>
            </a:r>
          </a:p>
        </p:txBody>
      </p:sp>
      <p:sp>
        <p:nvSpPr>
          <p:cNvPr id="34" name="TextBox 33"/>
          <p:cNvSpPr txBox="1"/>
          <p:nvPr/>
        </p:nvSpPr>
        <p:spPr>
          <a:xfrm>
            <a:off x="5875568" y="5063793"/>
            <a:ext cx="776510" cy="369332"/>
          </a:xfrm>
          <a:prstGeom prst="rect">
            <a:avLst/>
          </a:prstGeom>
          <a:noFill/>
          <a:ln w="38100" cmpd="sng">
            <a:solidFill>
              <a:schemeClr val="bg1">
                <a:lumMod val="50000"/>
              </a:schemeClr>
            </a:solidFill>
          </a:ln>
        </p:spPr>
        <p:txBody>
          <a:bodyPr wrap="square" rtlCol="0">
            <a:spAutoFit/>
          </a:bodyPr>
          <a:lstStyle/>
          <a:p>
            <a:r>
              <a:rPr lang="en-US" dirty="0" smtClean="0">
                <a:latin typeface="Arial"/>
                <a:cs typeface="Arial"/>
              </a:rPr>
              <a:t>Brain</a:t>
            </a:r>
          </a:p>
        </p:txBody>
      </p:sp>
      <p:sp>
        <p:nvSpPr>
          <p:cNvPr id="35" name="TextBox 34"/>
          <p:cNvSpPr txBox="1"/>
          <p:nvPr/>
        </p:nvSpPr>
        <p:spPr>
          <a:xfrm>
            <a:off x="5875569" y="5611437"/>
            <a:ext cx="1099224" cy="369332"/>
          </a:xfrm>
          <a:prstGeom prst="rect">
            <a:avLst/>
          </a:prstGeom>
          <a:noFill/>
          <a:ln w="38100" cmpd="sng">
            <a:solidFill>
              <a:schemeClr val="bg1">
                <a:lumMod val="50000"/>
              </a:schemeClr>
            </a:solidFill>
          </a:ln>
        </p:spPr>
        <p:txBody>
          <a:bodyPr wrap="square" rtlCol="0">
            <a:spAutoFit/>
          </a:bodyPr>
          <a:lstStyle/>
          <a:p>
            <a:r>
              <a:rPr lang="en-US" dirty="0" smtClean="0">
                <a:latin typeface="Arial"/>
                <a:cs typeface="Arial"/>
              </a:rPr>
              <a:t>Muscles</a:t>
            </a:r>
          </a:p>
        </p:txBody>
      </p:sp>
      <p:sp>
        <p:nvSpPr>
          <p:cNvPr id="36" name="TextBox 35"/>
          <p:cNvSpPr txBox="1"/>
          <p:nvPr/>
        </p:nvSpPr>
        <p:spPr>
          <a:xfrm>
            <a:off x="7127192" y="5624820"/>
            <a:ext cx="1113293" cy="369332"/>
          </a:xfrm>
          <a:prstGeom prst="rect">
            <a:avLst/>
          </a:prstGeom>
          <a:noFill/>
          <a:ln w="38100" cmpd="sng">
            <a:solidFill>
              <a:schemeClr val="bg1">
                <a:lumMod val="50000"/>
              </a:schemeClr>
            </a:solidFill>
          </a:ln>
        </p:spPr>
        <p:txBody>
          <a:bodyPr wrap="square" rtlCol="0">
            <a:spAutoFit/>
          </a:bodyPr>
          <a:lstStyle/>
          <a:p>
            <a:r>
              <a:rPr lang="en-US" dirty="0" smtClean="0">
                <a:latin typeface="Arial"/>
                <a:cs typeface="Arial"/>
              </a:rPr>
              <a:t>Kidneys</a:t>
            </a:r>
          </a:p>
        </p:txBody>
      </p:sp>
      <p:sp>
        <p:nvSpPr>
          <p:cNvPr id="37" name="TextBox 36"/>
          <p:cNvSpPr txBox="1"/>
          <p:nvPr/>
        </p:nvSpPr>
        <p:spPr>
          <a:xfrm>
            <a:off x="5875567" y="6176652"/>
            <a:ext cx="1099225" cy="369332"/>
          </a:xfrm>
          <a:prstGeom prst="rect">
            <a:avLst/>
          </a:prstGeom>
          <a:noFill/>
          <a:ln w="38100" cmpd="sng">
            <a:solidFill>
              <a:schemeClr val="bg1">
                <a:lumMod val="50000"/>
              </a:schemeClr>
            </a:solidFill>
          </a:ln>
        </p:spPr>
        <p:txBody>
          <a:bodyPr wrap="square" rtlCol="0">
            <a:spAutoFit/>
          </a:bodyPr>
          <a:lstStyle/>
          <a:p>
            <a:r>
              <a:rPr lang="en-US" dirty="0" smtClean="0">
                <a:latin typeface="Arial"/>
                <a:cs typeface="Arial"/>
              </a:rPr>
              <a:t>Liver</a:t>
            </a:r>
          </a:p>
        </p:txBody>
      </p:sp>
      <p:cxnSp>
        <p:nvCxnSpPr>
          <p:cNvPr id="49" name="Соединительная линия уступом 48"/>
          <p:cNvCxnSpPr/>
          <p:nvPr/>
        </p:nvCxnSpPr>
        <p:spPr>
          <a:xfrm rot="10800000">
            <a:off x="2602535" y="4616822"/>
            <a:ext cx="1043990" cy="1007998"/>
          </a:xfrm>
          <a:prstGeom prst="bentConnector3">
            <a:avLst/>
          </a:prstGeom>
          <a:ln w="952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51" name="Соединительная линия уступом 50"/>
          <p:cNvCxnSpPr>
            <a:cxnSpLocks/>
          </p:cNvCxnSpPr>
          <p:nvPr/>
        </p:nvCxnSpPr>
        <p:spPr>
          <a:xfrm rot="10800000" flipV="1">
            <a:off x="2362201" y="2358739"/>
            <a:ext cx="1511990" cy="1727996"/>
          </a:xfrm>
          <a:prstGeom prst="bentConnector3">
            <a:avLst>
              <a:gd name="adj1" fmla="val 74901"/>
            </a:avLst>
          </a:prstGeom>
          <a:ln w="952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57" name="Соединительная линия уступом 56"/>
          <p:cNvCxnSpPr>
            <a:cxnSpLocks/>
          </p:cNvCxnSpPr>
          <p:nvPr/>
        </p:nvCxnSpPr>
        <p:spPr>
          <a:xfrm rot="10800000" flipH="1">
            <a:off x="3730195" y="3536828"/>
            <a:ext cx="2087986" cy="2087993"/>
          </a:xfrm>
          <a:prstGeom prst="bentConnector3">
            <a:avLst>
              <a:gd name="adj1" fmla="val 84210"/>
            </a:avLst>
          </a:prstGeom>
          <a:ln w="952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58" name="Соединительная линия уступом 57"/>
          <p:cNvCxnSpPr/>
          <p:nvPr/>
        </p:nvCxnSpPr>
        <p:spPr>
          <a:xfrm rot="10800000" flipH="1" flipV="1">
            <a:off x="4254140" y="2366720"/>
            <a:ext cx="1583990" cy="1727998"/>
          </a:xfrm>
          <a:prstGeom prst="bentConnector3">
            <a:avLst>
              <a:gd name="adj1" fmla="val 70668"/>
            </a:avLst>
          </a:prstGeom>
          <a:ln w="952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60" name="Соединительная линия уступом 59"/>
          <p:cNvCxnSpPr/>
          <p:nvPr/>
        </p:nvCxnSpPr>
        <p:spPr>
          <a:xfrm rot="10800000" flipH="1" flipV="1">
            <a:off x="4182140" y="3702196"/>
            <a:ext cx="1655990" cy="1547982"/>
          </a:xfrm>
          <a:prstGeom prst="bentConnector3">
            <a:avLst>
              <a:gd name="adj1" fmla="val 56866"/>
            </a:avLst>
          </a:prstGeom>
          <a:ln w="952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64" name="Прямая соединительная линия 63"/>
          <p:cNvCxnSpPr/>
          <p:nvPr/>
        </p:nvCxnSpPr>
        <p:spPr>
          <a:xfrm flipV="1">
            <a:off x="4405966" y="5693540"/>
            <a:ext cx="1451686" cy="6658"/>
          </a:xfrm>
          <a:prstGeom prst="line">
            <a:avLst/>
          </a:prstGeom>
          <a:ln w="9525"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66" name="Соединительная линия уступом 65"/>
          <p:cNvCxnSpPr/>
          <p:nvPr/>
        </p:nvCxnSpPr>
        <p:spPr>
          <a:xfrm rot="10800000" flipH="1" flipV="1">
            <a:off x="3874192" y="4024053"/>
            <a:ext cx="1943988" cy="2339987"/>
          </a:xfrm>
          <a:prstGeom prst="bentConnector3">
            <a:avLst>
              <a:gd name="adj1" fmla="val 57024"/>
            </a:avLst>
          </a:prstGeom>
          <a:ln w="952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55736" y="3412211"/>
            <a:ext cx="1912562" cy="369332"/>
          </a:xfrm>
          <a:prstGeom prst="rect">
            <a:avLst/>
          </a:prstGeom>
          <a:noFill/>
          <a:ln w="38100" cmpd="sng">
            <a:noFill/>
          </a:ln>
        </p:spPr>
        <p:txBody>
          <a:bodyPr wrap="square" rtlCol="0">
            <a:spAutoFit/>
          </a:bodyPr>
          <a:lstStyle/>
          <a:p>
            <a:r>
              <a:rPr lang="en-US" dirty="0" smtClean="0">
                <a:solidFill>
                  <a:srgbClr val="7F7F7F"/>
                </a:solidFill>
                <a:latin typeface="Arial"/>
                <a:cs typeface="Arial"/>
              </a:rPr>
              <a:t>Is necessary for</a:t>
            </a:r>
            <a:r>
              <a:rPr lang="ru-RU" dirty="0" smtClean="0">
                <a:solidFill>
                  <a:srgbClr val="7F7F7F"/>
                </a:solidFill>
                <a:latin typeface="Arial"/>
                <a:cs typeface="Arial"/>
              </a:rPr>
              <a:t>:</a:t>
            </a:r>
            <a:endParaRPr lang="en-US" dirty="0" smtClean="0">
              <a:solidFill>
                <a:srgbClr val="7F7F7F"/>
              </a:solidFill>
              <a:latin typeface="Arial"/>
              <a:cs typeface="Arial"/>
            </a:endParaRPr>
          </a:p>
        </p:txBody>
      </p:sp>
      <p:cxnSp>
        <p:nvCxnSpPr>
          <p:cNvPr id="38" name="Соединительная линия уступом 37"/>
          <p:cNvCxnSpPr/>
          <p:nvPr/>
        </p:nvCxnSpPr>
        <p:spPr>
          <a:xfrm rot="10800000">
            <a:off x="2675589" y="5109281"/>
            <a:ext cx="899987" cy="827995"/>
          </a:xfrm>
          <a:prstGeom prst="bentConnector3">
            <a:avLst>
              <a:gd name="adj1" fmla="val 71598"/>
            </a:avLst>
          </a:prstGeom>
          <a:ln w="952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127193" y="2875051"/>
            <a:ext cx="1912562" cy="369332"/>
          </a:xfrm>
          <a:prstGeom prst="rect">
            <a:avLst/>
          </a:prstGeom>
          <a:noFill/>
          <a:ln w="38100" cmpd="sng">
            <a:noFill/>
          </a:ln>
        </p:spPr>
        <p:txBody>
          <a:bodyPr wrap="square" rtlCol="0">
            <a:spAutoFit/>
          </a:bodyPr>
          <a:lstStyle/>
          <a:p>
            <a:r>
              <a:rPr lang="en-US" dirty="0" smtClean="0">
                <a:solidFill>
                  <a:srgbClr val="7F7F7F"/>
                </a:solidFill>
                <a:latin typeface="Arial"/>
                <a:cs typeface="Arial"/>
              </a:rPr>
              <a:t>is contained in</a:t>
            </a:r>
            <a:r>
              <a:rPr lang="ru-RU" dirty="0" smtClean="0">
                <a:solidFill>
                  <a:srgbClr val="7F7F7F"/>
                </a:solidFill>
                <a:latin typeface="Arial"/>
                <a:cs typeface="Arial"/>
              </a:rPr>
              <a:t>:</a:t>
            </a:r>
            <a:endParaRPr lang="en-US" dirty="0" smtClean="0">
              <a:solidFill>
                <a:srgbClr val="7F7F7F"/>
              </a:solidFill>
              <a:latin typeface="Arial"/>
              <a:cs typeface="Arial"/>
            </a:endParaRPr>
          </a:p>
        </p:txBody>
      </p:sp>
      <p:cxnSp>
        <p:nvCxnSpPr>
          <p:cNvPr id="40" name="Соединительная линия уступом 39"/>
          <p:cNvCxnSpPr/>
          <p:nvPr/>
        </p:nvCxnSpPr>
        <p:spPr>
          <a:xfrm rot="10800000" flipH="1" flipV="1">
            <a:off x="4182812" y="1880834"/>
            <a:ext cx="1656000" cy="3311987"/>
          </a:xfrm>
          <a:prstGeom prst="bentConnector3">
            <a:avLst>
              <a:gd name="adj1" fmla="val 67281"/>
            </a:avLst>
          </a:prstGeom>
          <a:ln w="952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cxnSp>
        <p:nvCxnSpPr>
          <p:cNvPr id="19" name="Прямая соединительная линия 18"/>
          <p:cNvCxnSpPr>
            <a:stCxn id="34" idx="3"/>
            <a:endCxn id="33" idx="1"/>
          </p:cNvCxnSpPr>
          <p:nvPr/>
        </p:nvCxnSpPr>
        <p:spPr>
          <a:xfrm>
            <a:off x="6652078" y="5248459"/>
            <a:ext cx="217529" cy="0"/>
          </a:xfrm>
          <a:prstGeom prst="line">
            <a:avLst/>
          </a:prstGeom>
          <a:ln w="9525"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6" name="Прямая соединительная линия 45"/>
          <p:cNvCxnSpPr>
            <a:endCxn id="36" idx="1"/>
          </p:cNvCxnSpPr>
          <p:nvPr/>
        </p:nvCxnSpPr>
        <p:spPr>
          <a:xfrm flipV="1">
            <a:off x="6974792" y="5809486"/>
            <a:ext cx="152400" cy="7334"/>
          </a:xfrm>
          <a:prstGeom prst="line">
            <a:avLst/>
          </a:prstGeom>
          <a:ln w="9525"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48" name="Соединительная линия уступом 47"/>
          <p:cNvCxnSpPr/>
          <p:nvPr/>
        </p:nvCxnSpPr>
        <p:spPr>
          <a:xfrm rot="10800000" flipH="1" flipV="1">
            <a:off x="4362139" y="4073804"/>
            <a:ext cx="1547990" cy="1763981"/>
          </a:xfrm>
          <a:prstGeom prst="bentConnector3">
            <a:avLst>
              <a:gd name="adj1" fmla="val 31826"/>
            </a:avLst>
          </a:prstGeom>
          <a:ln w="9525" cmpd="sng">
            <a:solidFill>
              <a:srgbClr val="7F7F7F"/>
            </a:solidFill>
            <a:prstDash val="dot"/>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6974791" y="4533621"/>
            <a:ext cx="1799095" cy="369332"/>
          </a:xfrm>
          <a:prstGeom prst="rect">
            <a:avLst/>
          </a:prstGeom>
          <a:noFill/>
          <a:ln w="38100" cmpd="sng">
            <a:noFill/>
          </a:ln>
        </p:spPr>
        <p:txBody>
          <a:bodyPr wrap="square" rtlCol="0">
            <a:spAutoFit/>
          </a:bodyPr>
          <a:lstStyle/>
          <a:p>
            <a:r>
              <a:rPr lang="en-US" dirty="0">
                <a:solidFill>
                  <a:srgbClr val="7F7F7F"/>
                </a:solidFill>
                <a:latin typeface="Arial"/>
                <a:cs typeface="Arial"/>
              </a:rPr>
              <a:t>i</a:t>
            </a:r>
            <a:r>
              <a:rPr lang="en-US" dirty="0" smtClean="0">
                <a:solidFill>
                  <a:srgbClr val="7F7F7F"/>
                </a:solidFill>
                <a:latin typeface="Arial"/>
                <a:cs typeface="Arial"/>
              </a:rPr>
              <a:t>s contained in</a:t>
            </a:r>
            <a:r>
              <a:rPr lang="ru-RU" dirty="0" smtClean="0">
                <a:solidFill>
                  <a:srgbClr val="7F7F7F"/>
                </a:solidFill>
                <a:latin typeface="Arial"/>
                <a:cs typeface="Arial"/>
              </a:rPr>
              <a:t>:</a:t>
            </a:r>
            <a:endParaRPr lang="en-US" dirty="0" smtClean="0">
              <a:solidFill>
                <a:srgbClr val="7F7F7F"/>
              </a:solidFill>
              <a:latin typeface="Arial"/>
              <a:cs typeface="Arial"/>
            </a:endParaRPr>
          </a:p>
        </p:txBody>
      </p:sp>
    </p:spTree>
    <p:extLst>
      <p:ext uri="{BB962C8B-B14F-4D97-AF65-F5344CB8AC3E}">
        <p14:creationId xmlns:p14="http://schemas.microsoft.com/office/powerpoint/2010/main" val="2447366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descr="CCI_logo_gray-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30" y="374783"/>
            <a:ext cx="7318327" cy="861774"/>
          </a:xfrm>
          <a:prstGeom prst="rect">
            <a:avLst/>
          </a:prstGeom>
          <a:noFill/>
        </p:spPr>
        <p:txBody>
          <a:bodyPr wrap="square" rtlCol="0">
            <a:spAutoFit/>
          </a:bodyPr>
          <a:lstStyle/>
          <a:p>
            <a:r>
              <a:rPr lang="en-US" sz="5000" dirty="0" smtClean="0">
                <a:latin typeface="Arial"/>
                <a:cs typeface="Arial"/>
              </a:rPr>
              <a:t>The roles of</a:t>
            </a:r>
            <a:r>
              <a:rPr lang="ru-RU" sz="5000" dirty="0" smtClean="0">
                <a:latin typeface="Arial"/>
                <a:cs typeface="Arial"/>
              </a:rPr>
              <a:t> </a:t>
            </a:r>
            <a:r>
              <a:rPr lang="en-US" sz="5000" dirty="0" smtClean="0">
                <a:latin typeface="Arial"/>
                <a:cs typeface="Arial"/>
              </a:rPr>
              <a:t>Ca and</a:t>
            </a:r>
            <a:r>
              <a:rPr lang="ru-RU" sz="5000" dirty="0" smtClean="0">
                <a:latin typeface="Arial"/>
                <a:cs typeface="Arial"/>
              </a:rPr>
              <a:t> </a:t>
            </a:r>
            <a:r>
              <a:rPr lang="en-US" sz="5000" dirty="0" smtClean="0">
                <a:latin typeface="Arial"/>
                <a:cs typeface="Arial"/>
              </a:rPr>
              <a:t>Mg</a:t>
            </a:r>
            <a:endParaRPr lang="ru-RU" sz="5000" dirty="0">
              <a:latin typeface="Arial"/>
              <a:cs typeface="Arial"/>
            </a:endParaRPr>
          </a:p>
        </p:txBody>
      </p:sp>
      <p:sp>
        <p:nvSpPr>
          <p:cNvPr id="24" name="TextBox 23"/>
          <p:cNvSpPr txBox="1"/>
          <p:nvPr/>
        </p:nvSpPr>
        <p:spPr>
          <a:xfrm>
            <a:off x="4736610" y="1922500"/>
            <a:ext cx="4039136" cy="2862322"/>
          </a:xfrm>
          <a:prstGeom prst="rect">
            <a:avLst/>
          </a:prstGeom>
          <a:noFill/>
          <a:ln w="38100" cmpd="sng">
            <a:noFill/>
          </a:ln>
        </p:spPr>
        <p:txBody>
          <a:bodyPr wrap="square" rtlCol="0">
            <a:spAutoFit/>
          </a:bodyPr>
          <a:lstStyle/>
          <a:p>
            <a:pPr marL="342900" indent="-342900">
              <a:buClr>
                <a:srgbClr val="4ECAE5"/>
              </a:buClr>
              <a:buFont typeface="Arial"/>
              <a:buChar char="•"/>
            </a:pPr>
            <a:r>
              <a:rPr lang="en-US" dirty="0" smtClean="0">
                <a:latin typeface="Arial"/>
                <a:cs typeface="Arial"/>
              </a:rPr>
              <a:t>Participates in building of bones, ligaments, tendons, enzymes and hormones</a:t>
            </a:r>
          </a:p>
          <a:p>
            <a:pPr marL="342900" indent="-342900">
              <a:buClr>
                <a:srgbClr val="4ECAE5"/>
              </a:buClr>
              <a:buFont typeface="Arial"/>
              <a:buChar char="•"/>
            </a:pPr>
            <a:endParaRPr lang="ru-RU" dirty="0">
              <a:latin typeface="Arial"/>
              <a:cs typeface="Arial"/>
            </a:endParaRPr>
          </a:p>
          <a:p>
            <a:pPr marL="342900" indent="-342900">
              <a:buClr>
                <a:srgbClr val="4ECAE5"/>
              </a:buClr>
              <a:buFont typeface="Arial"/>
              <a:buChar char="•"/>
            </a:pPr>
            <a:r>
              <a:rPr lang="en-US" dirty="0" smtClean="0">
                <a:latin typeface="Arial"/>
                <a:cs typeface="Arial"/>
              </a:rPr>
              <a:t>Improves the metabolic process in blood cells</a:t>
            </a:r>
            <a:endParaRPr lang="ru-RU" dirty="0">
              <a:latin typeface="Arial"/>
              <a:cs typeface="Arial"/>
            </a:endParaRPr>
          </a:p>
          <a:p>
            <a:pPr>
              <a:buClr>
                <a:srgbClr val="4ECAE5"/>
              </a:buClr>
            </a:pPr>
            <a:endParaRPr lang="ru-RU" dirty="0">
              <a:latin typeface="Arial"/>
              <a:cs typeface="Arial"/>
            </a:endParaRPr>
          </a:p>
          <a:p>
            <a:pPr marL="342900" indent="-342900">
              <a:buClr>
                <a:srgbClr val="4ECAE5"/>
              </a:buClr>
              <a:buFont typeface="Arial"/>
              <a:buChar char="•"/>
            </a:pPr>
            <a:r>
              <a:rPr lang="en-US" dirty="0" smtClean="0">
                <a:latin typeface="Arial"/>
                <a:cs typeface="Arial"/>
              </a:rPr>
              <a:t>Normalizes the heart rate</a:t>
            </a:r>
            <a:endParaRPr lang="ru-RU" dirty="0">
              <a:latin typeface="Arial"/>
              <a:cs typeface="Arial"/>
            </a:endParaRPr>
          </a:p>
          <a:p>
            <a:pPr marL="342900" indent="-342900">
              <a:buClr>
                <a:srgbClr val="4ECAE5"/>
              </a:buClr>
              <a:buFont typeface="Arial"/>
              <a:buChar char="•"/>
            </a:pPr>
            <a:endParaRPr lang="ru-RU" dirty="0">
              <a:latin typeface="Arial"/>
              <a:cs typeface="Arial"/>
            </a:endParaRPr>
          </a:p>
          <a:p>
            <a:pPr marL="342900" indent="-342900">
              <a:buClr>
                <a:srgbClr val="4ECAE5"/>
              </a:buClr>
              <a:buFont typeface="Arial"/>
              <a:buChar char="•"/>
            </a:pPr>
            <a:r>
              <a:rPr lang="en-US" dirty="0" smtClean="0">
                <a:latin typeface="Arial"/>
                <a:cs typeface="Arial"/>
              </a:rPr>
              <a:t>Increases resistance to stress</a:t>
            </a:r>
            <a:endParaRPr lang="ru-RU" dirty="0" smtClean="0">
              <a:latin typeface="Arial"/>
              <a:cs typeface="Arial"/>
            </a:endParaRPr>
          </a:p>
        </p:txBody>
      </p:sp>
      <p:sp>
        <p:nvSpPr>
          <p:cNvPr id="41" name="TextBox 40"/>
          <p:cNvSpPr txBox="1"/>
          <p:nvPr/>
        </p:nvSpPr>
        <p:spPr>
          <a:xfrm>
            <a:off x="468451" y="1922500"/>
            <a:ext cx="4216109" cy="2585323"/>
          </a:xfrm>
          <a:prstGeom prst="rect">
            <a:avLst/>
          </a:prstGeom>
          <a:noFill/>
          <a:ln w="38100" cmpd="sng">
            <a:noFill/>
          </a:ln>
        </p:spPr>
        <p:txBody>
          <a:bodyPr wrap="square" rtlCol="0">
            <a:spAutoFit/>
          </a:bodyPr>
          <a:lstStyle/>
          <a:p>
            <a:pPr marL="342900" indent="-342900">
              <a:buClr>
                <a:srgbClr val="4ECAE5"/>
              </a:buClr>
              <a:buFont typeface="Arial"/>
              <a:buChar char="•"/>
            </a:pPr>
            <a:r>
              <a:rPr lang="en-US" dirty="0" smtClean="0">
                <a:latin typeface="Arial"/>
                <a:cs typeface="Arial"/>
              </a:rPr>
              <a:t>Stimulates the metabolism of enzymes, proteins, fats, and nucleic acids</a:t>
            </a:r>
            <a:endParaRPr lang="ru-RU" dirty="0" smtClean="0">
              <a:latin typeface="Arial"/>
              <a:cs typeface="Arial"/>
            </a:endParaRPr>
          </a:p>
          <a:p>
            <a:pPr marL="342900" indent="-342900">
              <a:buClr>
                <a:srgbClr val="4ECAE5"/>
              </a:buClr>
              <a:buFont typeface="Arial"/>
              <a:buChar char="•"/>
            </a:pPr>
            <a:endParaRPr lang="en-US" dirty="0" smtClean="0">
              <a:latin typeface="Arial"/>
              <a:cs typeface="Arial"/>
            </a:endParaRPr>
          </a:p>
          <a:p>
            <a:pPr marL="342900" indent="-342900">
              <a:buClr>
                <a:srgbClr val="4ECAE5"/>
              </a:buClr>
              <a:buFont typeface="Arial"/>
              <a:buChar char="•"/>
            </a:pPr>
            <a:r>
              <a:rPr lang="en-US" dirty="0" smtClean="0">
                <a:latin typeface="Arial"/>
                <a:cs typeface="Arial"/>
              </a:rPr>
              <a:t>Participates in the production of ATP</a:t>
            </a:r>
            <a:endParaRPr lang="ru-RU" dirty="0" smtClean="0">
              <a:latin typeface="Arial"/>
              <a:cs typeface="Arial"/>
            </a:endParaRPr>
          </a:p>
          <a:p>
            <a:pPr>
              <a:buClr>
                <a:srgbClr val="4ECAE5"/>
              </a:buClr>
            </a:pPr>
            <a:endParaRPr lang="ru-RU" dirty="0" smtClean="0">
              <a:latin typeface="Arial"/>
              <a:cs typeface="Arial"/>
            </a:endParaRPr>
          </a:p>
          <a:p>
            <a:pPr marL="342900" indent="-342900">
              <a:buClr>
                <a:srgbClr val="4ECAE5"/>
              </a:buClr>
              <a:buFont typeface="Arial"/>
              <a:buChar char="•"/>
            </a:pPr>
            <a:r>
              <a:rPr lang="en-US" dirty="0" smtClean="0">
                <a:latin typeface="Arial"/>
                <a:cs typeface="Arial"/>
              </a:rPr>
              <a:t>Regulates cell elasticity</a:t>
            </a:r>
          </a:p>
          <a:p>
            <a:pPr marL="342900" indent="-342900">
              <a:buClr>
                <a:srgbClr val="4ECAE5"/>
              </a:buClr>
              <a:buFont typeface="Arial"/>
              <a:buChar char="•"/>
            </a:pPr>
            <a:endParaRPr lang="ru-RU" dirty="0" smtClean="0">
              <a:latin typeface="Arial"/>
              <a:cs typeface="Arial"/>
            </a:endParaRPr>
          </a:p>
          <a:p>
            <a:pPr marL="342900" indent="-342900">
              <a:buClr>
                <a:srgbClr val="4ECAE5"/>
              </a:buClr>
              <a:buFont typeface="Arial"/>
              <a:buChar char="•"/>
            </a:pPr>
            <a:r>
              <a:rPr lang="en-US" dirty="0" smtClean="0">
                <a:latin typeface="Arial"/>
                <a:cs typeface="Arial"/>
              </a:rPr>
              <a:t>Supports the acid-base balance</a:t>
            </a:r>
            <a:endParaRPr lang="ru-RU" dirty="0" smtClean="0">
              <a:latin typeface="Arial"/>
              <a:cs typeface="Arial"/>
            </a:endParaRPr>
          </a:p>
        </p:txBody>
      </p:sp>
    </p:spTree>
    <p:extLst>
      <p:ext uri="{BB962C8B-B14F-4D97-AF65-F5344CB8AC3E}">
        <p14:creationId xmlns:p14="http://schemas.microsoft.com/office/powerpoint/2010/main" val="192745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Изображение 1"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0592"/>
            <a:ext cx="9144000" cy="4407408"/>
          </a:xfrm>
          <a:prstGeom prst="rect">
            <a:avLst/>
          </a:prstGeom>
        </p:spPr>
      </p:pic>
      <p:pic>
        <p:nvPicPr>
          <p:cNvPr id="3" name="Изображение 2" descr="CCI_logo_gray-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30" y="374783"/>
            <a:ext cx="7318327" cy="1631216"/>
          </a:xfrm>
          <a:prstGeom prst="rect">
            <a:avLst/>
          </a:prstGeom>
          <a:noFill/>
        </p:spPr>
        <p:txBody>
          <a:bodyPr wrap="square" rtlCol="0">
            <a:spAutoFit/>
          </a:bodyPr>
          <a:lstStyle/>
          <a:p>
            <a:r>
              <a:rPr lang="en-US" sz="5000" dirty="0" smtClean="0">
                <a:latin typeface="Arial"/>
                <a:cs typeface="Arial"/>
              </a:rPr>
              <a:t>How magnesium effects health.</a:t>
            </a:r>
            <a:endParaRPr lang="ru-RU" sz="5000" dirty="0">
              <a:latin typeface="Arial"/>
              <a:cs typeface="Arial"/>
            </a:endParaRPr>
          </a:p>
        </p:txBody>
      </p:sp>
      <p:sp>
        <p:nvSpPr>
          <p:cNvPr id="5" name="TextBox 4"/>
          <p:cNvSpPr txBox="1"/>
          <p:nvPr/>
        </p:nvSpPr>
        <p:spPr>
          <a:xfrm>
            <a:off x="7252810" y="1982902"/>
            <a:ext cx="184666"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27434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Изображение 2" descr="CCI_logo_gray-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30" y="374783"/>
            <a:ext cx="7318327" cy="861774"/>
          </a:xfrm>
          <a:prstGeom prst="rect">
            <a:avLst/>
          </a:prstGeom>
          <a:noFill/>
        </p:spPr>
        <p:txBody>
          <a:bodyPr wrap="square" rtlCol="0">
            <a:spAutoFit/>
          </a:bodyPr>
          <a:lstStyle/>
          <a:p>
            <a:r>
              <a:rPr lang="en-US" sz="5000" dirty="0" smtClean="0">
                <a:latin typeface="Arial"/>
                <a:cs typeface="Arial"/>
              </a:rPr>
              <a:t>Balance is important</a:t>
            </a:r>
            <a:endParaRPr lang="ru-RU" sz="5000" dirty="0">
              <a:latin typeface="Arial"/>
              <a:cs typeface="Arial"/>
            </a:endParaRPr>
          </a:p>
        </p:txBody>
      </p:sp>
      <p:sp>
        <p:nvSpPr>
          <p:cNvPr id="10" name="Овал 9"/>
          <p:cNvSpPr/>
          <p:nvPr/>
        </p:nvSpPr>
        <p:spPr>
          <a:xfrm>
            <a:off x="700198" y="2431318"/>
            <a:ext cx="2255960" cy="2255960"/>
          </a:xfrm>
          <a:prstGeom prst="ellipse">
            <a:avLst/>
          </a:prstGeom>
          <a:solidFill>
            <a:srgbClr val="37CC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1" name="Овал 10"/>
          <p:cNvSpPr/>
          <p:nvPr/>
        </p:nvSpPr>
        <p:spPr>
          <a:xfrm>
            <a:off x="6301155" y="2431318"/>
            <a:ext cx="2255960" cy="2255960"/>
          </a:xfrm>
          <a:prstGeom prst="ellipse">
            <a:avLst/>
          </a:prstGeom>
          <a:solidFill>
            <a:schemeClr val="bg1">
              <a:lumMod val="50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2" name="TextBox 11"/>
          <p:cNvSpPr txBox="1"/>
          <p:nvPr/>
        </p:nvSpPr>
        <p:spPr>
          <a:xfrm>
            <a:off x="859564" y="3079055"/>
            <a:ext cx="1843402" cy="861774"/>
          </a:xfrm>
          <a:prstGeom prst="rect">
            <a:avLst/>
          </a:prstGeom>
          <a:noFill/>
          <a:ln w="38100" cmpd="sng">
            <a:noFill/>
          </a:ln>
        </p:spPr>
        <p:txBody>
          <a:bodyPr wrap="square" rtlCol="0">
            <a:spAutoFit/>
          </a:bodyPr>
          <a:lstStyle/>
          <a:p>
            <a:pPr algn="ctr"/>
            <a:r>
              <a:rPr lang="en-US" sz="5000" dirty="0" err="1" smtClean="0">
                <a:solidFill>
                  <a:schemeClr val="bg1"/>
                </a:solidFill>
                <a:latin typeface="Arial"/>
                <a:cs typeface="Arial"/>
              </a:rPr>
              <a:t>Ca</a:t>
            </a:r>
            <a:endParaRPr lang="ru-RU" sz="5000" dirty="0" smtClean="0">
              <a:solidFill>
                <a:schemeClr val="bg1"/>
              </a:solidFill>
              <a:latin typeface="Arial"/>
              <a:cs typeface="Arial"/>
            </a:endParaRPr>
          </a:p>
        </p:txBody>
      </p:sp>
      <p:sp>
        <p:nvSpPr>
          <p:cNvPr id="13" name="TextBox 12"/>
          <p:cNvSpPr txBox="1"/>
          <p:nvPr/>
        </p:nvSpPr>
        <p:spPr>
          <a:xfrm>
            <a:off x="6533391" y="3079055"/>
            <a:ext cx="1843402" cy="861774"/>
          </a:xfrm>
          <a:prstGeom prst="rect">
            <a:avLst/>
          </a:prstGeom>
          <a:noFill/>
          <a:ln w="38100" cmpd="sng">
            <a:noFill/>
          </a:ln>
        </p:spPr>
        <p:txBody>
          <a:bodyPr wrap="square" rtlCol="0">
            <a:spAutoFit/>
          </a:bodyPr>
          <a:lstStyle/>
          <a:p>
            <a:pPr algn="ctr"/>
            <a:r>
              <a:rPr lang="en-US" sz="5000" dirty="0" smtClean="0">
                <a:solidFill>
                  <a:schemeClr val="bg1"/>
                </a:solidFill>
                <a:latin typeface="Arial"/>
                <a:cs typeface="Arial"/>
              </a:rPr>
              <a:t>Mg</a:t>
            </a:r>
            <a:endParaRPr lang="ru-RU" sz="5000" dirty="0" smtClean="0">
              <a:solidFill>
                <a:schemeClr val="bg1"/>
              </a:solidFill>
              <a:latin typeface="Arial"/>
              <a:cs typeface="Arial"/>
            </a:endParaRPr>
          </a:p>
        </p:txBody>
      </p:sp>
      <p:pic>
        <p:nvPicPr>
          <p:cNvPr id="2" name="Изображение 1" descr="man-balanc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4768" y="2374209"/>
            <a:ext cx="2538188" cy="2538188"/>
          </a:xfrm>
          <a:prstGeom prst="rect">
            <a:avLst/>
          </a:prstGeom>
        </p:spPr>
      </p:pic>
      <p:cxnSp>
        <p:nvCxnSpPr>
          <p:cNvPr id="9" name="Прямая соединительная линия 8"/>
          <p:cNvCxnSpPr/>
          <p:nvPr/>
        </p:nvCxnSpPr>
        <p:spPr>
          <a:xfrm flipV="1">
            <a:off x="2966805" y="3590241"/>
            <a:ext cx="407963" cy="13316"/>
          </a:xfrm>
          <a:prstGeom prst="line">
            <a:avLst/>
          </a:prstGeom>
          <a:ln w="9525"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15" name="Прямая соединительная линия 14"/>
          <p:cNvCxnSpPr/>
          <p:nvPr/>
        </p:nvCxnSpPr>
        <p:spPr>
          <a:xfrm flipV="1">
            <a:off x="5912956" y="3603557"/>
            <a:ext cx="407963" cy="13316"/>
          </a:xfrm>
          <a:prstGeom prst="line">
            <a:avLst/>
          </a:prstGeom>
          <a:ln w="9525" cmpd="sng">
            <a:solidFill>
              <a:schemeClr val="bg1">
                <a:lumMod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252810" y="1982902"/>
            <a:ext cx="184666"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2539266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Изображение 5" descr="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50592"/>
            <a:ext cx="9144000" cy="4407408"/>
          </a:xfrm>
          <a:prstGeom prst="rect">
            <a:avLst/>
          </a:prstGeom>
        </p:spPr>
      </p:pic>
      <p:pic>
        <p:nvPicPr>
          <p:cNvPr id="3" name="Изображение 2" descr="CCI_logo_gray-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30" y="374783"/>
            <a:ext cx="7318327" cy="1015663"/>
          </a:xfrm>
          <a:prstGeom prst="rect">
            <a:avLst/>
          </a:prstGeom>
          <a:noFill/>
        </p:spPr>
        <p:txBody>
          <a:bodyPr wrap="square" rtlCol="0">
            <a:spAutoFit/>
          </a:bodyPr>
          <a:lstStyle/>
          <a:p>
            <a:r>
              <a:rPr lang="en-US" sz="6000" dirty="0" smtClean="0">
                <a:latin typeface="Arial"/>
                <a:cs typeface="Arial"/>
              </a:rPr>
              <a:t>Sources of</a:t>
            </a:r>
            <a:r>
              <a:rPr lang="ru-RU" sz="6000" dirty="0" smtClean="0">
                <a:latin typeface="Arial"/>
                <a:cs typeface="Arial"/>
              </a:rPr>
              <a:t> </a:t>
            </a:r>
            <a:r>
              <a:rPr lang="en-US" sz="6000" dirty="0" smtClean="0">
                <a:latin typeface="Arial"/>
                <a:cs typeface="Arial"/>
              </a:rPr>
              <a:t>Ca </a:t>
            </a:r>
            <a:r>
              <a:rPr lang="en-US" sz="6000" dirty="0">
                <a:latin typeface="Arial"/>
                <a:cs typeface="Arial"/>
              </a:rPr>
              <a:t>&amp;</a:t>
            </a:r>
            <a:r>
              <a:rPr lang="ru-RU" sz="6000" dirty="0" smtClean="0">
                <a:latin typeface="Arial"/>
                <a:cs typeface="Arial"/>
              </a:rPr>
              <a:t> </a:t>
            </a:r>
            <a:r>
              <a:rPr lang="en-US" sz="6000" dirty="0" smtClean="0">
                <a:latin typeface="Arial"/>
                <a:cs typeface="Arial"/>
              </a:rPr>
              <a:t>Mg</a:t>
            </a:r>
            <a:endParaRPr lang="ru-RU" sz="6000" dirty="0">
              <a:latin typeface="Arial"/>
              <a:cs typeface="Arial"/>
            </a:endParaRPr>
          </a:p>
        </p:txBody>
      </p:sp>
      <p:sp>
        <p:nvSpPr>
          <p:cNvPr id="9" name="TextBox 8"/>
          <p:cNvSpPr txBox="1"/>
          <p:nvPr/>
        </p:nvSpPr>
        <p:spPr>
          <a:xfrm>
            <a:off x="10014547" y="4622318"/>
            <a:ext cx="184666" cy="369332"/>
          </a:xfrm>
          <a:prstGeom prst="rect">
            <a:avLst/>
          </a:prstGeom>
          <a:noFill/>
        </p:spPr>
        <p:txBody>
          <a:bodyPr wrap="none" rtlCol="0">
            <a:spAutoFit/>
          </a:bodyPr>
          <a:lstStyle/>
          <a:p>
            <a:endParaRPr lang="ru-RU" dirty="0"/>
          </a:p>
        </p:txBody>
      </p:sp>
    </p:spTree>
    <p:extLst>
      <p:ext uri="{BB962C8B-B14F-4D97-AF65-F5344CB8AC3E}">
        <p14:creationId xmlns:p14="http://schemas.microsoft.com/office/powerpoint/2010/main" val="304605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Изображение 39" descr="tradeboard4yRIxC_img.jpg"/>
          <p:cNvPicPr>
            <a:picLocks noChangeAspect="1"/>
          </p:cNvPicPr>
          <p:nvPr/>
        </p:nvPicPr>
        <p:blipFill rotWithShape="1">
          <a:blip r:embed="rId3">
            <a:extLst>
              <a:ext uri="{28A0092B-C50C-407E-A947-70E740481C1C}">
                <a14:useLocalDpi xmlns:a14="http://schemas.microsoft.com/office/drawing/2010/main" val="0"/>
              </a:ext>
            </a:extLst>
          </a:blip>
          <a:srcRect l="16182" t="22618" r="14787" b="8351"/>
          <a:stretch/>
        </p:blipFill>
        <p:spPr>
          <a:xfrm>
            <a:off x="587685" y="4905263"/>
            <a:ext cx="1103044" cy="1103044"/>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39" name="Picture 9" descr="Стоковые фотографии Parmigiano reggiano cheese, роялти-фри изображения Parmigiano reggiano cheese Depositphoto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86" t="13117" r="15006" b="9247"/>
          <a:stretch/>
        </p:blipFill>
        <p:spPr bwMode="auto">
          <a:xfrm>
            <a:off x="3477780" y="2979187"/>
            <a:ext cx="1165193" cy="1143692"/>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13" name="Овал 12"/>
          <p:cNvSpPr/>
          <p:nvPr/>
        </p:nvSpPr>
        <p:spPr>
          <a:xfrm>
            <a:off x="794020" y="1488502"/>
            <a:ext cx="1146350" cy="1146350"/>
          </a:xfrm>
          <a:prstGeom prst="ellipse">
            <a:avLst/>
          </a:prstGeom>
          <a:solidFill>
            <a:srgbClr val="37CC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4" name="Овал 13"/>
          <p:cNvSpPr/>
          <p:nvPr/>
        </p:nvSpPr>
        <p:spPr>
          <a:xfrm>
            <a:off x="5212565" y="1494241"/>
            <a:ext cx="1146349" cy="1146349"/>
          </a:xfrm>
          <a:prstGeom prst="ellipse">
            <a:avLst/>
          </a:prstGeo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pic>
        <p:nvPicPr>
          <p:cNvPr id="3" name="Изображение 2" descr="CCI_logo_gray-0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0054" y="5954878"/>
            <a:ext cx="1123946" cy="903122"/>
          </a:xfrm>
          <a:prstGeom prst="rect">
            <a:avLst/>
          </a:prstGeom>
        </p:spPr>
      </p:pic>
      <p:sp>
        <p:nvSpPr>
          <p:cNvPr id="4" name="TextBox 3"/>
          <p:cNvSpPr txBox="1"/>
          <p:nvPr/>
        </p:nvSpPr>
        <p:spPr>
          <a:xfrm>
            <a:off x="343530" y="374783"/>
            <a:ext cx="8800470" cy="1015663"/>
          </a:xfrm>
          <a:prstGeom prst="rect">
            <a:avLst/>
          </a:prstGeom>
          <a:noFill/>
        </p:spPr>
        <p:txBody>
          <a:bodyPr wrap="square" rtlCol="0">
            <a:spAutoFit/>
          </a:bodyPr>
          <a:lstStyle/>
          <a:p>
            <a:r>
              <a:rPr lang="en-US" sz="6000" dirty="0" smtClean="0">
                <a:latin typeface="Arial"/>
                <a:cs typeface="Arial"/>
              </a:rPr>
              <a:t>Daily intake</a:t>
            </a:r>
            <a:endParaRPr lang="ru-RU" sz="6000" dirty="0">
              <a:latin typeface="Arial"/>
              <a:cs typeface="Arial"/>
            </a:endParaRPr>
          </a:p>
        </p:txBody>
      </p:sp>
      <p:sp>
        <p:nvSpPr>
          <p:cNvPr id="9" name="TextBox 8"/>
          <p:cNvSpPr txBox="1"/>
          <p:nvPr/>
        </p:nvSpPr>
        <p:spPr>
          <a:xfrm>
            <a:off x="10014547" y="4622318"/>
            <a:ext cx="184666" cy="369332"/>
          </a:xfrm>
          <a:prstGeom prst="rect">
            <a:avLst/>
          </a:prstGeom>
          <a:noFill/>
        </p:spPr>
        <p:txBody>
          <a:bodyPr wrap="none" rtlCol="0">
            <a:spAutoFit/>
          </a:bodyPr>
          <a:lstStyle/>
          <a:p>
            <a:endParaRPr lang="ru-RU" dirty="0"/>
          </a:p>
        </p:txBody>
      </p:sp>
      <p:sp>
        <p:nvSpPr>
          <p:cNvPr id="8" name="TextBox 7"/>
          <p:cNvSpPr txBox="1"/>
          <p:nvPr/>
        </p:nvSpPr>
        <p:spPr>
          <a:xfrm>
            <a:off x="783610" y="1658967"/>
            <a:ext cx="1152583" cy="707886"/>
          </a:xfrm>
          <a:prstGeom prst="rect">
            <a:avLst/>
          </a:prstGeom>
          <a:noFill/>
          <a:ln w="38100" cmpd="sng">
            <a:noFill/>
          </a:ln>
        </p:spPr>
        <p:txBody>
          <a:bodyPr wrap="square" rtlCol="0">
            <a:spAutoFit/>
          </a:bodyPr>
          <a:lstStyle/>
          <a:p>
            <a:pPr algn="ctr"/>
            <a:r>
              <a:rPr lang="en-US" sz="4000" dirty="0" err="1" smtClean="0">
                <a:solidFill>
                  <a:schemeClr val="bg1"/>
                </a:solidFill>
                <a:latin typeface="Arial"/>
                <a:cs typeface="Arial"/>
              </a:rPr>
              <a:t>Ca</a:t>
            </a:r>
            <a:endParaRPr lang="ru-RU" sz="4000" dirty="0" smtClean="0">
              <a:solidFill>
                <a:schemeClr val="bg1"/>
              </a:solidFill>
              <a:latin typeface="Arial"/>
              <a:cs typeface="Arial"/>
            </a:endParaRPr>
          </a:p>
        </p:txBody>
      </p:sp>
      <p:sp>
        <p:nvSpPr>
          <p:cNvPr id="10" name="TextBox 9"/>
          <p:cNvSpPr txBox="1"/>
          <p:nvPr/>
        </p:nvSpPr>
        <p:spPr>
          <a:xfrm>
            <a:off x="5324426" y="1654295"/>
            <a:ext cx="1003393" cy="707886"/>
          </a:xfrm>
          <a:prstGeom prst="rect">
            <a:avLst/>
          </a:prstGeom>
          <a:noFill/>
          <a:ln w="38100" cmpd="sng">
            <a:noFill/>
          </a:ln>
        </p:spPr>
        <p:txBody>
          <a:bodyPr wrap="square" rtlCol="0">
            <a:spAutoFit/>
          </a:bodyPr>
          <a:lstStyle/>
          <a:p>
            <a:pPr algn="ctr"/>
            <a:r>
              <a:rPr lang="en-US" sz="4000" dirty="0" smtClean="0">
                <a:solidFill>
                  <a:schemeClr val="bg1"/>
                </a:solidFill>
                <a:latin typeface="Arial"/>
                <a:cs typeface="Arial"/>
              </a:rPr>
              <a:t>Mg</a:t>
            </a:r>
            <a:endParaRPr lang="ru-RU" sz="4000" dirty="0" smtClean="0">
              <a:solidFill>
                <a:schemeClr val="bg1"/>
              </a:solidFill>
              <a:latin typeface="Arial"/>
              <a:cs typeface="Arial"/>
            </a:endParaRPr>
          </a:p>
        </p:txBody>
      </p:sp>
      <p:sp>
        <p:nvSpPr>
          <p:cNvPr id="11" name="TextBox 10"/>
          <p:cNvSpPr txBox="1"/>
          <p:nvPr/>
        </p:nvSpPr>
        <p:spPr>
          <a:xfrm>
            <a:off x="2043673" y="1755687"/>
            <a:ext cx="2357033" cy="707886"/>
          </a:xfrm>
          <a:prstGeom prst="rect">
            <a:avLst/>
          </a:prstGeom>
          <a:noFill/>
          <a:ln w="38100" cmpd="sng">
            <a:noFill/>
          </a:ln>
        </p:spPr>
        <p:txBody>
          <a:bodyPr wrap="square" rtlCol="0">
            <a:spAutoFit/>
          </a:bodyPr>
          <a:lstStyle/>
          <a:p>
            <a:pPr algn="ctr"/>
            <a:r>
              <a:rPr lang="ru-RU" sz="4000" dirty="0" smtClean="0">
                <a:solidFill>
                  <a:srgbClr val="4ECAE5"/>
                </a:solidFill>
                <a:latin typeface="Arial"/>
                <a:cs typeface="Arial"/>
              </a:rPr>
              <a:t>1000 </a:t>
            </a:r>
            <a:r>
              <a:rPr lang="en-US" sz="4000" dirty="0" smtClean="0">
                <a:solidFill>
                  <a:srgbClr val="4ECAE5"/>
                </a:solidFill>
                <a:latin typeface="Arial"/>
                <a:cs typeface="Arial"/>
              </a:rPr>
              <a:t>mg</a:t>
            </a:r>
            <a:endParaRPr lang="ru-RU" sz="4000" dirty="0" smtClean="0">
              <a:solidFill>
                <a:srgbClr val="4ECAE5"/>
              </a:solidFill>
              <a:latin typeface="Arial"/>
              <a:cs typeface="Arial"/>
            </a:endParaRPr>
          </a:p>
        </p:txBody>
      </p:sp>
      <p:sp>
        <p:nvSpPr>
          <p:cNvPr id="12" name="TextBox 11"/>
          <p:cNvSpPr txBox="1"/>
          <p:nvPr/>
        </p:nvSpPr>
        <p:spPr>
          <a:xfrm>
            <a:off x="6445431" y="1731162"/>
            <a:ext cx="2132511" cy="707886"/>
          </a:xfrm>
          <a:prstGeom prst="rect">
            <a:avLst/>
          </a:prstGeom>
          <a:noFill/>
          <a:ln w="38100" cmpd="sng">
            <a:noFill/>
          </a:ln>
        </p:spPr>
        <p:txBody>
          <a:bodyPr wrap="square" rtlCol="0">
            <a:spAutoFit/>
          </a:bodyPr>
          <a:lstStyle/>
          <a:p>
            <a:r>
              <a:rPr lang="ru-RU" sz="4000" dirty="0" smtClean="0">
                <a:solidFill>
                  <a:schemeClr val="bg1">
                    <a:lumMod val="50000"/>
                  </a:schemeClr>
                </a:solidFill>
                <a:latin typeface="Arial"/>
                <a:cs typeface="Arial"/>
              </a:rPr>
              <a:t>400 </a:t>
            </a:r>
            <a:r>
              <a:rPr lang="en-US" sz="4000" dirty="0" smtClean="0">
                <a:solidFill>
                  <a:schemeClr val="bg1">
                    <a:lumMod val="50000"/>
                  </a:schemeClr>
                </a:solidFill>
                <a:latin typeface="Arial"/>
                <a:cs typeface="Arial"/>
              </a:rPr>
              <a:t>mg</a:t>
            </a:r>
            <a:endParaRPr lang="ru-RU" sz="4000" dirty="0" smtClean="0">
              <a:solidFill>
                <a:schemeClr val="bg1">
                  <a:lumMod val="50000"/>
                </a:schemeClr>
              </a:solidFill>
              <a:latin typeface="Arial"/>
              <a:cs typeface="Arial"/>
            </a:endParaRPr>
          </a:p>
        </p:txBody>
      </p:sp>
      <p:pic>
        <p:nvPicPr>
          <p:cNvPr id="5" name="Изображение 4" descr="tvorog.jpg"/>
          <p:cNvPicPr>
            <a:picLocks noChangeAspect="1"/>
          </p:cNvPicPr>
          <p:nvPr/>
        </p:nvPicPr>
        <p:blipFill rotWithShape="1">
          <a:blip r:embed="rId6">
            <a:extLst>
              <a:ext uri="{28A0092B-C50C-407E-A947-70E740481C1C}">
                <a14:useLocalDpi xmlns:a14="http://schemas.microsoft.com/office/drawing/2010/main" val="0"/>
              </a:ext>
            </a:extLst>
          </a:blip>
          <a:srcRect l="23864" t="16303" r="25659" b="33219"/>
          <a:stretch/>
        </p:blipFill>
        <p:spPr>
          <a:xfrm flipH="1">
            <a:off x="707889" y="3017701"/>
            <a:ext cx="1056433" cy="105643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20" name="TextBox 19"/>
          <p:cNvSpPr txBox="1"/>
          <p:nvPr/>
        </p:nvSpPr>
        <p:spPr>
          <a:xfrm>
            <a:off x="316841" y="4103678"/>
            <a:ext cx="1855660" cy="615553"/>
          </a:xfrm>
          <a:prstGeom prst="rect">
            <a:avLst/>
          </a:prstGeom>
          <a:noFill/>
          <a:ln w="38100" cmpd="sng">
            <a:noFill/>
          </a:ln>
        </p:spPr>
        <p:txBody>
          <a:bodyPr wrap="square" rtlCol="0">
            <a:spAutoFit/>
          </a:bodyPr>
          <a:lstStyle/>
          <a:p>
            <a:pPr algn="ctr"/>
            <a:r>
              <a:rPr lang="ru-RU" sz="2000" dirty="0" smtClean="0">
                <a:latin typeface="Arial"/>
                <a:cs typeface="Arial"/>
              </a:rPr>
              <a:t>660 </a:t>
            </a:r>
            <a:r>
              <a:rPr lang="en-US" sz="2000" dirty="0">
                <a:latin typeface="Arial"/>
                <a:cs typeface="Arial"/>
              </a:rPr>
              <a:t>g</a:t>
            </a:r>
            <a:endParaRPr lang="ru-RU" sz="2000" dirty="0" smtClean="0">
              <a:latin typeface="Arial"/>
              <a:cs typeface="Arial"/>
            </a:endParaRPr>
          </a:p>
          <a:p>
            <a:pPr algn="ctr"/>
            <a:r>
              <a:rPr lang="en-US" sz="1400" dirty="0">
                <a:latin typeface="Arial"/>
                <a:cs typeface="Arial"/>
              </a:rPr>
              <a:t>c</a:t>
            </a:r>
            <a:r>
              <a:rPr lang="en-US" sz="1400" dirty="0" smtClean="0">
                <a:latin typeface="Arial"/>
                <a:cs typeface="Arial"/>
              </a:rPr>
              <a:t>ottage cheese</a:t>
            </a:r>
            <a:endParaRPr lang="ru-RU" sz="1400" dirty="0" smtClean="0">
              <a:latin typeface="Arial"/>
              <a:cs typeface="Arial"/>
            </a:endParaRPr>
          </a:p>
        </p:txBody>
      </p:sp>
      <p:sp>
        <p:nvSpPr>
          <p:cNvPr id="22" name="TextBox 21"/>
          <p:cNvSpPr txBox="1"/>
          <p:nvPr/>
        </p:nvSpPr>
        <p:spPr>
          <a:xfrm>
            <a:off x="2043674" y="4099922"/>
            <a:ext cx="1323343" cy="615553"/>
          </a:xfrm>
          <a:prstGeom prst="rect">
            <a:avLst/>
          </a:prstGeom>
          <a:noFill/>
          <a:ln w="38100" cmpd="sng">
            <a:noFill/>
          </a:ln>
        </p:spPr>
        <p:txBody>
          <a:bodyPr wrap="square" rtlCol="0">
            <a:spAutoFit/>
          </a:bodyPr>
          <a:lstStyle/>
          <a:p>
            <a:pPr algn="ctr"/>
            <a:r>
              <a:rPr lang="ru-RU" sz="2000" dirty="0">
                <a:latin typeface="Arial"/>
                <a:cs typeface="Arial"/>
              </a:rPr>
              <a:t>1100 </a:t>
            </a:r>
            <a:r>
              <a:rPr lang="en-US" sz="2000" dirty="0" smtClean="0">
                <a:latin typeface="Arial"/>
                <a:cs typeface="Arial"/>
              </a:rPr>
              <a:t>ml</a:t>
            </a:r>
            <a:endParaRPr lang="ru-RU" sz="1400" dirty="0" smtClean="0">
              <a:latin typeface="Arial"/>
              <a:cs typeface="Arial"/>
            </a:endParaRPr>
          </a:p>
          <a:p>
            <a:pPr algn="ctr"/>
            <a:r>
              <a:rPr lang="en-US" sz="1400" dirty="0" smtClean="0">
                <a:latin typeface="Arial"/>
                <a:cs typeface="Arial"/>
              </a:rPr>
              <a:t>cream</a:t>
            </a:r>
            <a:r>
              <a:rPr lang="ru-RU" sz="1400" dirty="0" smtClean="0">
                <a:latin typeface="Arial"/>
                <a:cs typeface="Arial"/>
              </a:rPr>
              <a:t> 10</a:t>
            </a:r>
            <a:r>
              <a:rPr lang="en-US" sz="1400" dirty="0" smtClean="0">
                <a:latin typeface="Arial"/>
                <a:cs typeface="Arial"/>
              </a:rPr>
              <a:t>%</a:t>
            </a:r>
            <a:endParaRPr lang="ru-RU" sz="1400" dirty="0" smtClean="0">
              <a:latin typeface="Arial"/>
              <a:cs typeface="Arial"/>
            </a:endParaRPr>
          </a:p>
        </p:txBody>
      </p:sp>
      <p:sp>
        <p:nvSpPr>
          <p:cNvPr id="24" name="TextBox 23"/>
          <p:cNvSpPr txBox="1"/>
          <p:nvPr/>
        </p:nvSpPr>
        <p:spPr>
          <a:xfrm>
            <a:off x="3367017" y="4106578"/>
            <a:ext cx="1614568" cy="615553"/>
          </a:xfrm>
          <a:prstGeom prst="rect">
            <a:avLst/>
          </a:prstGeom>
          <a:noFill/>
          <a:ln w="38100" cmpd="sng">
            <a:noFill/>
          </a:ln>
        </p:spPr>
        <p:txBody>
          <a:bodyPr wrap="square" rtlCol="0">
            <a:spAutoFit/>
          </a:bodyPr>
          <a:lstStyle/>
          <a:p>
            <a:pPr algn="ctr"/>
            <a:r>
              <a:rPr lang="ru-RU" sz="2000" dirty="0" smtClean="0">
                <a:latin typeface="Arial"/>
                <a:cs typeface="Arial"/>
              </a:rPr>
              <a:t>80 </a:t>
            </a:r>
            <a:r>
              <a:rPr lang="en-US" sz="2000" dirty="0">
                <a:latin typeface="Arial"/>
                <a:cs typeface="Arial"/>
              </a:rPr>
              <a:t>g</a:t>
            </a:r>
            <a:endParaRPr lang="ru-RU" sz="2000" dirty="0" smtClean="0">
              <a:latin typeface="Arial"/>
              <a:cs typeface="Arial"/>
            </a:endParaRPr>
          </a:p>
          <a:p>
            <a:pPr algn="ctr"/>
            <a:r>
              <a:rPr lang="en-US" sz="1400" dirty="0">
                <a:latin typeface="Arial"/>
                <a:cs typeface="Arial"/>
              </a:rPr>
              <a:t>p</a:t>
            </a:r>
            <a:r>
              <a:rPr lang="en-US" sz="1400" dirty="0" smtClean="0">
                <a:latin typeface="Arial"/>
                <a:cs typeface="Arial"/>
              </a:rPr>
              <a:t>armesan cheese</a:t>
            </a:r>
            <a:endParaRPr lang="ru-RU" sz="1400" dirty="0" smtClean="0">
              <a:latin typeface="Arial"/>
              <a:cs typeface="Arial"/>
            </a:endParaRPr>
          </a:p>
        </p:txBody>
      </p:sp>
      <p:sp>
        <p:nvSpPr>
          <p:cNvPr id="26" name="TextBox 25"/>
          <p:cNvSpPr txBox="1"/>
          <p:nvPr/>
        </p:nvSpPr>
        <p:spPr>
          <a:xfrm>
            <a:off x="122081" y="6005407"/>
            <a:ext cx="2050420" cy="615553"/>
          </a:xfrm>
          <a:prstGeom prst="rect">
            <a:avLst/>
          </a:prstGeom>
          <a:noFill/>
          <a:ln w="38100" cmpd="sng">
            <a:noFill/>
          </a:ln>
        </p:spPr>
        <p:txBody>
          <a:bodyPr wrap="square" rtlCol="0">
            <a:spAutoFit/>
          </a:bodyPr>
          <a:lstStyle/>
          <a:p>
            <a:pPr algn="ctr"/>
            <a:r>
              <a:rPr lang="ru-RU" sz="2000" dirty="0" smtClean="0">
                <a:latin typeface="Arial"/>
                <a:cs typeface="Arial"/>
              </a:rPr>
              <a:t>1 </a:t>
            </a:r>
            <a:r>
              <a:rPr lang="en-US" sz="2000" dirty="0" smtClean="0">
                <a:latin typeface="Arial"/>
                <a:cs typeface="Arial"/>
              </a:rPr>
              <a:t>kg</a:t>
            </a:r>
            <a:r>
              <a:rPr lang="ru-RU" sz="2000" dirty="0" smtClean="0">
                <a:latin typeface="Arial"/>
                <a:cs typeface="Arial"/>
              </a:rPr>
              <a:t> </a:t>
            </a:r>
          </a:p>
          <a:p>
            <a:pPr algn="ctr"/>
            <a:r>
              <a:rPr lang="en-US" sz="1400" dirty="0" smtClean="0">
                <a:latin typeface="Arial"/>
                <a:cs typeface="Arial"/>
              </a:rPr>
              <a:t>Crab meat</a:t>
            </a:r>
            <a:endParaRPr lang="ru-RU" sz="1400" dirty="0" smtClean="0">
              <a:latin typeface="Arial"/>
              <a:cs typeface="Arial"/>
            </a:endParaRPr>
          </a:p>
        </p:txBody>
      </p:sp>
      <p:sp>
        <p:nvSpPr>
          <p:cNvPr id="28" name="TextBox 27"/>
          <p:cNvSpPr txBox="1"/>
          <p:nvPr/>
        </p:nvSpPr>
        <p:spPr>
          <a:xfrm>
            <a:off x="1970840" y="6008307"/>
            <a:ext cx="1073563" cy="615553"/>
          </a:xfrm>
          <a:prstGeom prst="rect">
            <a:avLst/>
          </a:prstGeom>
          <a:noFill/>
          <a:ln w="38100" cmpd="sng">
            <a:noFill/>
          </a:ln>
        </p:spPr>
        <p:txBody>
          <a:bodyPr wrap="square" rtlCol="0">
            <a:spAutoFit/>
          </a:bodyPr>
          <a:lstStyle/>
          <a:p>
            <a:pPr algn="ctr"/>
            <a:r>
              <a:rPr lang="ru-RU" sz="2000" dirty="0" smtClean="0">
                <a:latin typeface="Arial"/>
                <a:cs typeface="Arial"/>
              </a:rPr>
              <a:t>1300 </a:t>
            </a:r>
            <a:r>
              <a:rPr lang="en-US" sz="2000" dirty="0" smtClean="0">
                <a:latin typeface="Arial"/>
                <a:cs typeface="Arial"/>
              </a:rPr>
              <a:t>g</a:t>
            </a:r>
            <a:endParaRPr lang="ru-RU" sz="2000" dirty="0" smtClean="0">
              <a:latin typeface="Arial"/>
              <a:cs typeface="Arial"/>
            </a:endParaRPr>
          </a:p>
          <a:p>
            <a:pPr algn="ctr"/>
            <a:r>
              <a:rPr lang="en-US" sz="1400" dirty="0" smtClean="0">
                <a:latin typeface="Arial"/>
                <a:cs typeface="Arial"/>
              </a:rPr>
              <a:t>peanuts</a:t>
            </a:r>
            <a:endParaRPr lang="ru-RU" sz="1400" dirty="0" smtClean="0">
              <a:latin typeface="Arial"/>
              <a:cs typeface="Arial"/>
            </a:endParaRPr>
          </a:p>
        </p:txBody>
      </p:sp>
      <p:sp>
        <p:nvSpPr>
          <p:cNvPr id="30" name="TextBox 29"/>
          <p:cNvSpPr txBox="1"/>
          <p:nvPr/>
        </p:nvSpPr>
        <p:spPr>
          <a:xfrm>
            <a:off x="3531475" y="5974887"/>
            <a:ext cx="1286194" cy="615553"/>
          </a:xfrm>
          <a:prstGeom prst="rect">
            <a:avLst/>
          </a:prstGeom>
          <a:noFill/>
          <a:ln w="38100" cmpd="sng">
            <a:noFill/>
          </a:ln>
        </p:spPr>
        <p:txBody>
          <a:bodyPr wrap="square" rtlCol="0">
            <a:spAutoFit/>
          </a:bodyPr>
          <a:lstStyle/>
          <a:p>
            <a:pPr algn="ctr"/>
            <a:r>
              <a:rPr lang="ru-RU" sz="2000" dirty="0" smtClean="0">
                <a:latin typeface="Arial"/>
                <a:cs typeface="Arial"/>
              </a:rPr>
              <a:t>33 </a:t>
            </a:r>
            <a:endParaRPr lang="en-US" sz="1400" dirty="0">
              <a:latin typeface="Arial"/>
              <a:cs typeface="Arial"/>
            </a:endParaRPr>
          </a:p>
          <a:p>
            <a:pPr algn="ctr"/>
            <a:r>
              <a:rPr lang="en-US" sz="1400" dirty="0" smtClean="0">
                <a:latin typeface="Arial"/>
                <a:cs typeface="Arial"/>
              </a:rPr>
              <a:t>eggs</a:t>
            </a:r>
            <a:endParaRPr lang="ru-RU" sz="2000" dirty="0" smtClean="0">
              <a:latin typeface="Arial"/>
              <a:cs typeface="Arial"/>
            </a:endParaRPr>
          </a:p>
        </p:txBody>
      </p:sp>
      <p:sp>
        <p:nvSpPr>
          <p:cNvPr id="32" name="TextBox 31"/>
          <p:cNvSpPr txBox="1"/>
          <p:nvPr/>
        </p:nvSpPr>
        <p:spPr>
          <a:xfrm>
            <a:off x="5140495" y="4109122"/>
            <a:ext cx="1390413" cy="615553"/>
          </a:xfrm>
          <a:prstGeom prst="rect">
            <a:avLst/>
          </a:prstGeom>
          <a:noFill/>
          <a:ln w="38100" cmpd="sng">
            <a:noFill/>
          </a:ln>
        </p:spPr>
        <p:txBody>
          <a:bodyPr wrap="square" rtlCol="0">
            <a:spAutoFit/>
          </a:bodyPr>
          <a:lstStyle/>
          <a:p>
            <a:pPr algn="ctr"/>
            <a:r>
              <a:rPr lang="ru-RU" sz="2000" dirty="0" smtClean="0">
                <a:latin typeface="Arial"/>
                <a:cs typeface="Arial"/>
              </a:rPr>
              <a:t>10 </a:t>
            </a:r>
            <a:endParaRPr lang="en-US" sz="2000" dirty="0" smtClean="0">
              <a:latin typeface="Arial"/>
              <a:cs typeface="Arial"/>
            </a:endParaRPr>
          </a:p>
          <a:p>
            <a:pPr algn="ctr"/>
            <a:r>
              <a:rPr lang="en-US" sz="1400" dirty="0" smtClean="0">
                <a:latin typeface="Arial"/>
                <a:cs typeface="Arial"/>
              </a:rPr>
              <a:t>bananas</a:t>
            </a:r>
            <a:endParaRPr lang="ru-RU" sz="1400" dirty="0" smtClean="0">
              <a:latin typeface="Arial"/>
              <a:cs typeface="Arial"/>
            </a:endParaRPr>
          </a:p>
        </p:txBody>
      </p:sp>
      <p:sp>
        <p:nvSpPr>
          <p:cNvPr id="34" name="TextBox 33"/>
          <p:cNvSpPr txBox="1"/>
          <p:nvPr/>
        </p:nvSpPr>
        <p:spPr>
          <a:xfrm>
            <a:off x="6379730" y="4105366"/>
            <a:ext cx="1953576" cy="615553"/>
          </a:xfrm>
          <a:prstGeom prst="rect">
            <a:avLst/>
          </a:prstGeom>
          <a:noFill/>
          <a:ln w="38100" cmpd="sng">
            <a:noFill/>
          </a:ln>
        </p:spPr>
        <p:txBody>
          <a:bodyPr wrap="square" rtlCol="0">
            <a:spAutoFit/>
          </a:bodyPr>
          <a:lstStyle/>
          <a:p>
            <a:pPr algn="ctr"/>
            <a:r>
              <a:rPr lang="ru-RU" sz="2000" dirty="0" smtClean="0">
                <a:latin typeface="Arial"/>
                <a:cs typeface="Arial"/>
              </a:rPr>
              <a:t>2 </a:t>
            </a:r>
            <a:r>
              <a:rPr lang="en-US" sz="2000" dirty="0" smtClean="0">
                <a:latin typeface="Arial"/>
                <a:cs typeface="Arial"/>
              </a:rPr>
              <a:t>kg</a:t>
            </a:r>
            <a:r>
              <a:rPr lang="ru-RU" sz="2000" dirty="0" smtClean="0">
                <a:latin typeface="Arial"/>
                <a:cs typeface="Arial"/>
              </a:rPr>
              <a:t> </a:t>
            </a:r>
          </a:p>
          <a:p>
            <a:pPr algn="ctr"/>
            <a:r>
              <a:rPr lang="en-US" sz="1400" dirty="0" smtClean="0">
                <a:latin typeface="Arial"/>
                <a:cs typeface="Arial"/>
              </a:rPr>
              <a:t>chicken</a:t>
            </a:r>
            <a:endParaRPr lang="ru-RU" sz="1400" dirty="0" smtClean="0">
              <a:latin typeface="Arial"/>
              <a:cs typeface="Arial"/>
            </a:endParaRPr>
          </a:p>
        </p:txBody>
      </p:sp>
      <p:sp>
        <p:nvSpPr>
          <p:cNvPr id="36" name="TextBox 35"/>
          <p:cNvSpPr txBox="1"/>
          <p:nvPr/>
        </p:nvSpPr>
        <p:spPr>
          <a:xfrm>
            <a:off x="5140495" y="5977656"/>
            <a:ext cx="1390413" cy="615553"/>
          </a:xfrm>
          <a:prstGeom prst="rect">
            <a:avLst/>
          </a:prstGeom>
          <a:noFill/>
          <a:ln w="38100" cmpd="sng">
            <a:noFill/>
          </a:ln>
        </p:spPr>
        <p:txBody>
          <a:bodyPr wrap="square" rtlCol="0">
            <a:spAutoFit/>
          </a:bodyPr>
          <a:lstStyle/>
          <a:p>
            <a:pPr algn="ctr"/>
            <a:r>
              <a:rPr lang="ru-RU" sz="2000" dirty="0" smtClean="0">
                <a:latin typeface="Arial"/>
                <a:cs typeface="Arial"/>
              </a:rPr>
              <a:t>1700 </a:t>
            </a:r>
            <a:r>
              <a:rPr lang="en-US" sz="2000" dirty="0" smtClean="0">
                <a:latin typeface="Arial"/>
                <a:cs typeface="Arial"/>
              </a:rPr>
              <a:t>g</a:t>
            </a:r>
            <a:endParaRPr lang="ru-RU" sz="2000" dirty="0" smtClean="0">
              <a:latin typeface="Arial"/>
              <a:cs typeface="Arial"/>
            </a:endParaRPr>
          </a:p>
          <a:p>
            <a:pPr algn="ctr"/>
            <a:r>
              <a:rPr lang="en-US" sz="1400" dirty="0" smtClean="0">
                <a:latin typeface="Arial"/>
                <a:cs typeface="Arial"/>
              </a:rPr>
              <a:t>potatoes</a:t>
            </a:r>
            <a:endParaRPr lang="ru-RU" sz="1400" dirty="0" smtClean="0">
              <a:latin typeface="Arial"/>
              <a:cs typeface="Arial"/>
            </a:endParaRPr>
          </a:p>
        </p:txBody>
      </p:sp>
      <p:pic>
        <p:nvPicPr>
          <p:cNvPr id="37" name="Изображение 36" descr="120830122212-120910144527-p-O-slivki.jpg"/>
          <p:cNvPicPr>
            <a:picLocks noChangeAspect="1"/>
          </p:cNvPicPr>
          <p:nvPr/>
        </p:nvPicPr>
        <p:blipFill rotWithShape="1">
          <a:blip r:embed="rId7">
            <a:extLst>
              <a:ext uri="{28A0092B-C50C-407E-A947-70E740481C1C}">
                <a14:useLocalDpi xmlns:a14="http://schemas.microsoft.com/office/drawing/2010/main" val="0"/>
              </a:ext>
            </a:extLst>
          </a:blip>
          <a:srcRect l="17527" t="-12861" r="15223" b="12861"/>
          <a:stretch/>
        </p:blipFill>
        <p:spPr>
          <a:xfrm>
            <a:off x="1972124" y="2989599"/>
            <a:ext cx="1170943" cy="113328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41" name="Изображение 40" descr="arahis.jpg"/>
          <p:cNvPicPr>
            <a:picLocks noChangeAspect="1"/>
          </p:cNvPicPr>
          <p:nvPr/>
        </p:nvPicPr>
        <p:blipFill rotWithShape="1">
          <a:blip r:embed="rId8">
            <a:extLst>
              <a:ext uri="{28A0092B-C50C-407E-A947-70E740481C1C}">
                <a14:useLocalDpi xmlns:a14="http://schemas.microsoft.com/office/drawing/2010/main" val="0"/>
              </a:ext>
            </a:extLst>
          </a:blip>
          <a:srcRect l="24323" t="6109" r="23762" b="10139"/>
          <a:stretch/>
        </p:blipFill>
        <p:spPr>
          <a:xfrm>
            <a:off x="1972124" y="4894765"/>
            <a:ext cx="1094075" cy="1113541"/>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42" name="Изображение 41" descr="12492284511424.jpg"/>
          <p:cNvPicPr>
            <a:picLocks noChangeAspect="1"/>
          </p:cNvPicPr>
          <p:nvPr/>
        </p:nvPicPr>
        <p:blipFill rotWithShape="1">
          <a:blip r:embed="rId9">
            <a:extLst>
              <a:ext uri="{28A0092B-C50C-407E-A947-70E740481C1C}">
                <a14:useLocalDpi xmlns:a14="http://schemas.microsoft.com/office/drawing/2010/main" val="0"/>
              </a:ext>
            </a:extLst>
          </a:blip>
          <a:srcRect l="15716" t="2134" r="9422" b="585"/>
          <a:stretch/>
        </p:blipFill>
        <p:spPr>
          <a:xfrm>
            <a:off x="3517760" y="4913815"/>
            <a:ext cx="1144259" cy="1106886"/>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43" name="Изображение 42" descr="1359672640_banany.jpg"/>
          <p:cNvPicPr>
            <a:picLocks noChangeAspect="1"/>
          </p:cNvPicPr>
          <p:nvPr/>
        </p:nvPicPr>
        <p:blipFill rotWithShape="1">
          <a:blip r:embed="rId10">
            <a:extLst>
              <a:ext uri="{28A0092B-C50C-407E-A947-70E740481C1C}">
                <a14:useLocalDpi xmlns:a14="http://schemas.microsoft.com/office/drawing/2010/main" val="0"/>
              </a:ext>
            </a:extLst>
          </a:blip>
          <a:srcRect l="11511" t="1381" r="17912" b="8678"/>
          <a:stretch/>
        </p:blipFill>
        <p:spPr>
          <a:xfrm>
            <a:off x="5319818" y="2998799"/>
            <a:ext cx="1115203" cy="111032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44" name="Изображение 43" descr="kurinoe-file.jpg"/>
          <p:cNvPicPr>
            <a:picLocks noChangeAspect="1"/>
          </p:cNvPicPr>
          <p:nvPr/>
        </p:nvPicPr>
        <p:blipFill rotWithShape="1">
          <a:blip r:embed="rId11">
            <a:extLst>
              <a:ext uri="{28A0092B-C50C-407E-A947-70E740481C1C}">
                <a14:useLocalDpi xmlns:a14="http://schemas.microsoft.com/office/drawing/2010/main" val="0"/>
              </a:ext>
            </a:extLst>
          </a:blip>
          <a:srcRect l="11806" t="9929" r="43181" b="24347"/>
          <a:stretch/>
        </p:blipFill>
        <p:spPr>
          <a:xfrm>
            <a:off x="6773254" y="2998798"/>
            <a:ext cx="1131176" cy="1101123"/>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45" name="Изображение 44" descr="potato_png2391.png"/>
          <p:cNvPicPr>
            <a:picLocks noChangeAspect="1"/>
          </p:cNvPicPr>
          <p:nvPr/>
        </p:nvPicPr>
        <p:blipFill rotWithShape="1">
          <a:blip r:embed="rId12">
            <a:extLst>
              <a:ext uri="{28A0092B-C50C-407E-A947-70E740481C1C}">
                <a14:useLocalDpi xmlns:a14="http://schemas.microsoft.com/office/drawing/2010/main" val="0"/>
              </a:ext>
            </a:extLst>
          </a:blip>
          <a:srcRect l="7846" t="-19796" r="15125" b="9928"/>
          <a:stretch/>
        </p:blipFill>
        <p:spPr>
          <a:xfrm>
            <a:off x="5326538" y="4890601"/>
            <a:ext cx="1118894" cy="111105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7766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1120</TotalTime>
  <Words>1105</Words>
  <Application>Microsoft Office PowerPoint</Application>
  <PresentationFormat>Экран (4:3)</PresentationFormat>
  <Paragraphs>181</Paragraphs>
  <Slides>12</Slides>
  <Notes>12</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12</vt:i4>
      </vt:variant>
    </vt:vector>
  </HeadingPairs>
  <TitlesOfParts>
    <vt:vector size="15" baseType="lpstr">
      <vt:lpstr>Arial</vt:lpstr>
      <vt:lpstr>Calibri</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АртДиректор</dc:creator>
  <cp:lastModifiedBy>admin</cp:lastModifiedBy>
  <cp:revision>95</cp:revision>
  <dcterms:created xsi:type="dcterms:W3CDTF">2015-05-12T11:34:55Z</dcterms:created>
  <dcterms:modified xsi:type="dcterms:W3CDTF">2016-02-05T10:13:02Z</dcterms:modified>
</cp:coreProperties>
</file>