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9" r:id="rId3"/>
    <p:sldId id="257" r:id="rId4"/>
    <p:sldId id="258" r:id="rId5"/>
    <p:sldId id="261" r:id="rId6"/>
    <p:sldId id="263" r:id="rId7"/>
    <p:sldId id="265" r:id="rId8"/>
    <p:sldId id="262" r:id="rId9"/>
    <p:sldId id="264"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im Grouzman" initials="MG" lastIdx="2" clrIdx="0">
    <p:extLst>
      <p:ext uri="{19B8F6BF-5375-455C-9EA6-DF929625EA0E}">
        <p15:presenceInfo xmlns:p15="http://schemas.microsoft.com/office/powerpoint/2012/main" userId="Maxim Grouz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4" autoAdjust="0"/>
    <p:restoredTop sz="23314" autoAdjust="0"/>
  </p:normalViewPr>
  <p:slideViewPr>
    <p:cSldViewPr>
      <p:cViewPr>
        <p:scale>
          <a:sx n="66" d="100"/>
          <a:sy n="66" d="100"/>
        </p:scale>
        <p:origin x="1766" y="-931"/>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10-09T13:35:01.538" idx="1">
    <p:pos x="10" y="10"/>
    <p:text/>
    <p:extLst>
      <p:ext uri="{C676402C-5697-4E1C-873F-D02D1690AC5C}">
        <p15:threadingInfo xmlns:p15="http://schemas.microsoft.com/office/powerpoint/2012/main" timeZoneBias="240"/>
      </p:ext>
    </p:extLst>
  </p:cm>
  <p:cm authorId="1" dt="2015-10-09T13:35:01.698" idx="2">
    <p:pos x="146" y="146"/>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5AEE9E-CD8E-4AB8-A453-69193FFD3145}" type="datetimeFigureOut">
              <a:rPr lang="ru-RU" smtClean="0"/>
              <a:t>14.10.2015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7C5A47-8261-4B3D-BED6-5AEE657B9B1C}" type="slidenum">
              <a:rPr lang="ru-RU" smtClean="0"/>
              <a:t>‹#›</a:t>
            </a:fld>
            <a:endParaRPr lang="ru-RU"/>
          </a:p>
        </p:txBody>
      </p:sp>
    </p:spTree>
    <p:extLst>
      <p:ext uri="{BB962C8B-B14F-4D97-AF65-F5344CB8AC3E}">
        <p14:creationId xmlns:p14="http://schemas.microsoft.com/office/powerpoint/2010/main" val="296922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7C5A47-8261-4B3D-BED6-5AEE657B9B1C}" type="slidenum">
              <a:rPr lang="ru-RU" smtClean="0"/>
              <a:t>1</a:t>
            </a:fld>
            <a:endParaRPr lang="ru-RU"/>
          </a:p>
        </p:txBody>
      </p:sp>
    </p:spTree>
    <p:extLst>
      <p:ext uri="{BB962C8B-B14F-4D97-AF65-F5344CB8AC3E}">
        <p14:creationId xmlns:p14="http://schemas.microsoft.com/office/powerpoint/2010/main" val="385144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u="none" dirty="0" smtClean="0"/>
              <a:t>We often replace water with juices, tea</a:t>
            </a:r>
            <a:r>
              <a:rPr lang="en-US" u="none" baseline="0" dirty="0" smtClean="0"/>
              <a:t>, coffee and soda. </a:t>
            </a:r>
            <a:br>
              <a:rPr lang="en-US" u="none" baseline="0" dirty="0" smtClean="0"/>
            </a:br>
            <a:r>
              <a:rPr lang="en-US" u="none" baseline="0" dirty="0" smtClean="0"/>
              <a:t>1 can of soda contains 35 g of sugar and 140 calories. </a:t>
            </a:r>
            <a:br>
              <a:rPr lang="en-US" u="none" baseline="0" dirty="0" smtClean="0"/>
            </a:br>
            <a:r>
              <a:rPr lang="en-US" u="none" baseline="0" dirty="0" smtClean="0"/>
              <a:t>Water contains no sugar and no calories. </a:t>
            </a:r>
            <a:br>
              <a:rPr lang="en-US" u="none" baseline="0" dirty="0" smtClean="0"/>
            </a:b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cell of our body needs water. Do you wash dishes or your hands with soup?</a:t>
            </a:r>
            <a:endParaRPr lang="ru-RU" dirty="0" smtClean="0"/>
          </a:p>
        </p:txBody>
      </p:sp>
      <p:sp>
        <p:nvSpPr>
          <p:cNvPr id="4" name="Номер слайда 3"/>
          <p:cNvSpPr>
            <a:spLocks noGrp="1"/>
          </p:cNvSpPr>
          <p:nvPr>
            <p:ph type="sldNum" sz="quarter" idx="10"/>
          </p:nvPr>
        </p:nvSpPr>
        <p:spPr/>
        <p:txBody>
          <a:bodyPr/>
          <a:lstStyle/>
          <a:p>
            <a:fld id="{D87C5A47-8261-4B3D-BED6-5AEE657B9B1C}" type="slidenum">
              <a:rPr lang="ru-RU" smtClean="0"/>
              <a:t>10</a:t>
            </a:fld>
            <a:endParaRPr lang="ru-RU"/>
          </a:p>
        </p:txBody>
      </p:sp>
    </p:spTree>
    <p:extLst>
      <p:ext uri="{BB962C8B-B14F-4D97-AF65-F5344CB8AC3E}">
        <p14:creationId xmlns:p14="http://schemas.microsoft.com/office/powerpoint/2010/main" val="3924867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Coral Club has created a turn-key solution that</a:t>
            </a:r>
            <a:r>
              <a:rPr lang="en-US" baseline="0" dirty="0" smtClean="0"/>
              <a:t> will help you consume water</a:t>
            </a:r>
          </a:p>
          <a:p>
            <a:r>
              <a:rPr lang="en-US" dirty="0" smtClean="0"/>
              <a:t>in the right quality</a:t>
            </a:r>
            <a:r>
              <a:rPr lang="en-US" baseline="0" dirty="0" smtClean="0"/>
              <a:t/>
            </a:r>
            <a:br>
              <a:rPr lang="en-US" baseline="0" dirty="0" smtClean="0"/>
            </a:br>
            <a:r>
              <a:rPr lang="en-US" baseline="0" dirty="0" smtClean="0"/>
              <a:t>in the right quantity</a:t>
            </a:r>
            <a:br>
              <a:rPr lang="en-US" baseline="0" dirty="0" smtClean="0"/>
            </a:br>
            <a:r>
              <a:rPr lang="en-US" baseline="0" dirty="0" smtClean="0"/>
              <a:t>in a convenient way.</a:t>
            </a:r>
          </a:p>
          <a:p>
            <a:r>
              <a:rPr lang="en-US" dirty="0" smtClean="0"/>
              <a:t>The Water Pack should undoubtedly be your first step to starting a healthy, full of energy life. </a:t>
            </a:r>
            <a:endParaRPr lang="ru-RU" dirty="0"/>
          </a:p>
        </p:txBody>
      </p:sp>
      <p:sp>
        <p:nvSpPr>
          <p:cNvPr id="4" name="Номер слайда 3"/>
          <p:cNvSpPr>
            <a:spLocks noGrp="1"/>
          </p:cNvSpPr>
          <p:nvPr>
            <p:ph type="sldNum" sz="quarter" idx="10"/>
          </p:nvPr>
        </p:nvSpPr>
        <p:spPr/>
        <p:txBody>
          <a:bodyPr/>
          <a:lstStyle/>
          <a:p>
            <a:fld id="{D87C5A47-8261-4B3D-BED6-5AEE657B9B1C}" type="slidenum">
              <a:rPr lang="ru-RU" smtClean="0"/>
              <a:t>11</a:t>
            </a:fld>
            <a:endParaRPr lang="ru-RU"/>
          </a:p>
        </p:txBody>
      </p:sp>
    </p:spTree>
    <p:extLst>
      <p:ext uri="{BB962C8B-B14F-4D97-AF65-F5344CB8AC3E}">
        <p14:creationId xmlns:p14="http://schemas.microsoft.com/office/powerpoint/2010/main" val="2610562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30 sachets of Coral-Mine</a:t>
            </a:r>
            <a:r>
              <a:rPr lang="en-US" baseline="0" dirty="0" smtClean="0"/>
              <a:t> are enough to enrich 45 liters of water. </a:t>
            </a:r>
            <a:endParaRPr lang="ru-RU" u="none" dirty="0" smtClean="0"/>
          </a:p>
          <a:p>
            <a:endParaRPr lang="ru-RU" u="none" dirty="0" smtClean="0"/>
          </a:p>
          <a:p>
            <a:r>
              <a:rPr lang="ru-RU" u="none" dirty="0" smtClean="0"/>
              <a:t>1. </a:t>
            </a:r>
            <a:r>
              <a:rPr lang="en-US" u="none" dirty="0" smtClean="0"/>
              <a:t>The mineral composition</a:t>
            </a:r>
            <a:r>
              <a:rPr lang="en-US" u="none" baseline="0" dirty="0" smtClean="0"/>
              <a:t> of Coral-Mine is capable of changing the chemical and physical properties of water:</a:t>
            </a:r>
            <a:endParaRPr lang="ru-RU" u="none" dirty="0" smtClean="0"/>
          </a:p>
          <a:p>
            <a:pPr marL="171450" indent="-171450">
              <a:buFont typeface="Arial" panose="020B0604020202020204" pitchFamily="34" charset="0"/>
              <a:buChar char="•"/>
            </a:pPr>
            <a:r>
              <a:rPr lang="en-US" u="none" dirty="0" smtClean="0"/>
              <a:t>Coral-Mine</a:t>
            </a:r>
            <a:r>
              <a:rPr lang="ru-RU" u="none" dirty="0" smtClean="0"/>
              <a:t> </a:t>
            </a:r>
            <a:r>
              <a:rPr lang="en-US" u="none" dirty="0" smtClean="0"/>
              <a:t>is a natural </a:t>
            </a:r>
            <a:r>
              <a:rPr lang="en-US" u="none" dirty="0" err="1" smtClean="0"/>
              <a:t>sorbing</a:t>
            </a:r>
            <a:r>
              <a:rPr lang="en-US" u="none" dirty="0" smtClean="0"/>
              <a:t> agent</a:t>
            </a:r>
            <a:r>
              <a:rPr lang="ru-RU" u="none" dirty="0" smtClean="0"/>
              <a:t>. </a:t>
            </a:r>
            <a:endParaRPr lang="ru-RU" u="none" dirty="0" smtClean="0"/>
          </a:p>
          <a:p>
            <a:pPr marL="171450" indent="-171450">
              <a:buFont typeface="Arial" panose="020B0604020202020204" pitchFamily="34" charset="0"/>
              <a:buChar char="•"/>
            </a:pPr>
            <a:r>
              <a:rPr lang="ru-RU" u="none" dirty="0" smtClean="0"/>
              <a:t>Coral-</a:t>
            </a:r>
            <a:r>
              <a:rPr lang="ru-RU" u="none" dirty="0" err="1" smtClean="0"/>
              <a:t>Mine</a:t>
            </a:r>
            <a:r>
              <a:rPr lang="ru-RU" u="none" dirty="0" smtClean="0"/>
              <a:t> </a:t>
            </a:r>
            <a:r>
              <a:rPr lang="en-US" u="none" dirty="0" smtClean="0"/>
              <a:t>makes</a:t>
            </a:r>
            <a:r>
              <a:rPr lang="en-US" u="none" baseline="0" dirty="0" smtClean="0"/>
              <a:t> water more basic. </a:t>
            </a:r>
          </a:p>
          <a:p>
            <a:pPr marL="171450" indent="-171450">
              <a:buFont typeface="Arial" panose="020B0604020202020204" pitchFamily="34" charset="0"/>
              <a:buChar char="•"/>
            </a:pPr>
            <a:r>
              <a:rPr lang="en-US" sz="1200" u="none" kern="1200" baseline="0" dirty="0" smtClean="0">
                <a:solidFill>
                  <a:schemeClr val="tx1"/>
                </a:solidFill>
                <a:effectLst/>
                <a:latin typeface="+mn-lt"/>
                <a:ea typeface="+mn-ea"/>
                <a:cs typeface="+mn-cs"/>
              </a:rPr>
              <a:t>Ionized minerals contained in Coral-Mine improves water absorption</a:t>
            </a:r>
            <a:r>
              <a:rPr lang="ru-RU"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ru-RU" u="none" dirty="0" smtClean="0"/>
          </a:p>
          <a:p>
            <a:endParaRPr lang="ru-RU"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u="none" dirty="0" smtClean="0"/>
              <a:t>2. </a:t>
            </a:r>
            <a:r>
              <a:rPr lang="en-US" sz="1200" u="none" kern="1200" dirty="0" smtClean="0">
                <a:solidFill>
                  <a:schemeClr val="tx1"/>
                </a:solidFill>
                <a:effectLst/>
                <a:latin typeface="+mn-lt"/>
                <a:ea typeface="+mn-ea"/>
                <a:cs typeface="+mn-cs"/>
              </a:rPr>
              <a:t>Coral-Mine</a:t>
            </a:r>
            <a:r>
              <a:rPr lang="ru-RU" sz="1200" u="none" kern="1200" baseline="0" dirty="0" smtClean="0">
                <a:solidFill>
                  <a:schemeClr val="tx1"/>
                </a:solidFill>
                <a:effectLst/>
                <a:latin typeface="+mn-lt"/>
                <a:ea typeface="+mn-ea"/>
                <a:cs typeface="+mn-cs"/>
              </a:rPr>
              <a:t> </a:t>
            </a:r>
            <a:r>
              <a:rPr lang="en-US" sz="1200" u="none" kern="1200" baseline="0" dirty="0" smtClean="0">
                <a:solidFill>
                  <a:schemeClr val="tx1"/>
                </a:solidFill>
                <a:effectLst/>
                <a:latin typeface="+mn-lt"/>
                <a:ea typeface="+mn-ea"/>
                <a:cs typeface="+mn-cs"/>
              </a:rPr>
              <a:t>normalizes the mineral balance in the body as well as the functioning of various systems and organs in the body. Magnesium and calcium are effective at restoring the functioning of the musculoskeletal system and promote the regeneration of bone and connective tissues. In tandem with sodium, they help to support cardiovascular health. </a:t>
            </a:r>
            <a:r>
              <a:rPr lang="en-US" sz="1200" u="none" kern="1200" baseline="0" dirty="0" err="1" smtClean="0">
                <a:solidFill>
                  <a:schemeClr val="tx1"/>
                </a:solidFill>
                <a:effectLst/>
                <a:latin typeface="+mn-lt"/>
                <a:ea typeface="+mn-ea"/>
                <a:cs typeface="+mn-cs"/>
              </a:rPr>
              <a:t>Magenesium</a:t>
            </a:r>
            <a:r>
              <a:rPr lang="en-US" sz="1200" u="none" kern="1200" baseline="0" dirty="0" smtClean="0">
                <a:solidFill>
                  <a:schemeClr val="tx1"/>
                </a:solidFill>
                <a:effectLst/>
                <a:latin typeface="+mn-lt"/>
                <a:ea typeface="+mn-ea"/>
                <a:cs typeface="+mn-cs"/>
              </a:rPr>
              <a:t> is important in the functioning of the nervous system and helps to reduce depression. Vitamin C has an antioxidant effect and helps to prevent premature aging. It is worth noting that the elements contained in Coral-Mine have a synergetic effect. The benefits of each of the components are increased due to the presence of the other components. </a:t>
            </a:r>
            <a:endParaRPr lang="ru-RU" sz="1200" kern="1200" dirty="0" smtClean="0">
              <a:solidFill>
                <a:schemeClr val="tx1"/>
              </a:solidFill>
              <a:effectLst/>
              <a:latin typeface="+mn-lt"/>
              <a:ea typeface="+mn-ea"/>
              <a:cs typeface="+mn-cs"/>
            </a:endParaRPr>
          </a:p>
          <a:p>
            <a:endParaRPr lang="ru-RU"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RU" u="none" dirty="0" smtClean="0"/>
              <a:t>3.</a:t>
            </a:r>
            <a:r>
              <a:rPr lang="ru-RU" u="none" baseline="0" dirty="0" smtClean="0"/>
              <a:t> </a:t>
            </a:r>
            <a:r>
              <a:rPr lang="en-US" u="none" baseline="0" dirty="0" smtClean="0"/>
              <a:t>The minerals, that are contained in Coral-Mine, are more easily absorbed by the body when dissolved in water. This makes it easier for the cells in the body to absorb water and top up their water reserves. Coral-Mine makes water softer, tastier, healthier. Drinking water with Coral-Mine is simple and pleasant. </a:t>
            </a:r>
            <a:endParaRPr lang="ru-RU" sz="1200" kern="1200" dirty="0" smtClean="0">
              <a:solidFill>
                <a:schemeClr val="tx1"/>
              </a:solidFill>
              <a:effectLst/>
              <a:latin typeface="+mn-lt"/>
              <a:ea typeface="+mn-ea"/>
              <a:cs typeface="+mn-cs"/>
            </a:endParaRPr>
          </a:p>
          <a:p>
            <a:endParaRPr lang="ru-RU" u="none" dirty="0" smtClean="0"/>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D87C5A47-8261-4B3D-BED6-5AEE657B9B1C}" type="slidenum">
              <a:rPr lang="ru-RU" smtClean="0"/>
              <a:t>12</a:t>
            </a:fld>
            <a:endParaRPr lang="ru-RU"/>
          </a:p>
        </p:txBody>
      </p:sp>
    </p:spTree>
    <p:extLst>
      <p:ext uri="{BB962C8B-B14F-4D97-AF65-F5344CB8AC3E}">
        <p14:creationId xmlns:p14="http://schemas.microsoft.com/office/powerpoint/2010/main" val="59557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KOR Delta is an innovative hydration vessel that helps to preserve water’s beneficial properties. It is made of BPA and Phthalate free health-safe material.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u="none" kern="1200" dirty="0" smtClean="0">
                <a:solidFill>
                  <a:srgbClr val="FF0000"/>
                </a:solidFill>
                <a:effectLst/>
                <a:latin typeface="+mn-lt"/>
                <a:ea typeface="+mn-ea"/>
                <a:cs typeface="+mn-cs"/>
              </a:rPr>
              <a:t>The KOR delta bottle is a work</a:t>
            </a:r>
            <a:r>
              <a:rPr lang="en-US" sz="1200" b="0" u="none" kern="1200" baseline="0" dirty="0" smtClean="0">
                <a:solidFill>
                  <a:srgbClr val="FF0000"/>
                </a:solidFill>
                <a:effectLst/>
                <a:latin typeface="+mn-lt"/>
                <a:ea typeface="+mn-ea"/>
                <a:cs typeface="+mn-cs"/>
              </a:rPr>
              <a:t> of art. It is a beautiful combination of function, design and convenience.</a:t>
            </a:r>
            <a:endParaRPr lang="ru-RU" sz="1200" b="1" u="sng" kern="1200" dirty="0" smtClean="0">
              <a:solidFill>
                <a:srgbClr val="FF0000"/>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Its state of the art features include:</a:t>
            </a:r>
            <a:endParaRPr lang="ru-RU" sz="1200" kern="1200" baseline="0" dirty="0" smtClean="0">
              <a:solidFill>
                <a:schemeClr val="tx1"/>
              </a:solidFill>
              <a:effectLst/>
              <a:latin typeface="+mn-lt"/>
              <a:ea typeface="+mn-ea"/>
              <a:cs typeface="+mn-cs"/>
            </a:endParaRPr>
          </a:p>
          <a:p>
            <a:endParaRPr lang="ru-RU" dirty="0" smtClean="0"/>
          </a:p>
          <a:p>
            <a:r>
              <a:rPr lang="en-US" dirty="0" smtClean="0"/>
              <a:t>NO-WORRY CAP</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Opens with a simple push of a button and stays out of your way when you are drinking. </a:t>
            </a:r>
          </a:p>
          <a:p>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INSPIRATION INCLUDED. Motivational messages that inspire you with every sip.</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ERGONOMIC DESIGN.</a:t>
            </a:r>
            <a:r>
              <a:rPr lang="en-US" baseline="0" dirty="0" smtClean="0"/>
              <a:t> </a:t>
            </a:r>
            <a:r>
              <a:rPr lang="en-US" dirty="0" smtClean="0"/>
              <a:t>The shape makes it comfortable to hold and the built-in handle makes it easy to carry with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HYGIENIC CHAMBER.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Unlike most other bottles, the cap protects the spout from germs and dirt.</a:t>
            </a:r>
          </a:p>
          <a:p>
            <a:endParaRPr lang="ru-RU"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CUSHIONED BASE. Experience the comfort of a soft-cushioned anti-clip base that helps to protect furniture. </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EASY  TO</a:t>
            </a:r>
            <a:r>
              <a:rPr lang="en-US" sz="1200" kern="1200" baseline="0" dirty="0" smtClean="0">
                <a:solidFill>
                  <a:schemeClr val="tx1"/>
                </a:solidFill>
                <a:effectLst/>
                <a:latin typeface="+mn-lt"/>
                <a:ea typeface="+mn-ea"/>
                <a:cs typeface="+mn-cs"/>
              </a:rPr>
              <a:t> FILL AND WASH</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spout is wide enough so that filling and washing the bottle is easy, while splashing is minimized.</a:t>
            </a:r>
            <a:endParaRPr lang="ru-RU"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Convenient size, easy to use!</a:t>
            </a:r>
            <a:endParaRPr lang="ru-RU"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D87C5A47-8261-4B3D-BED6-5AEE657B9B1C}" type="slidenum">
              <a:rPr lang="ru-RU" smtClean="0"/>
              <a:t>13</a:t>
            </a:fld>
            <a:endParaRPr lang="ru-RU"/>
          </a:p>
        </p:txBody>
      </p:sp>
    </p:spTree>
    <p:extLst>
      <p:ext uri="{BB962C8B-B14F-4D97-AF65-F5344CB8AC3E}">
        <p14:creationId xmlns:p14="http://schemas.microsoft.com/office/powerpoint/2010/main" val="617763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smtClean="0"/>
          </a:p>
          <a:p>
            <a:r>
              <a:rPr lang="en-US" dirty="0" smtClean="0"/>
              <a:t>Use</a:t>
            </a:r>
            <a:r>
              <a:rPr lang="en-US" baseline="0" dirty="0" smtClean="0"/>
              <a:t> the KOR DELTA water bottle and you will always have clean, slightly-mineralized, tasty and healthy water with you</a:t>
            </a:r>
            <a:br>
              <a:rPr lang="en-US" baseline="0" dirty="0" smtClean="0"/>
            </a:br>
            <a:r>
              <a:rPr lang="en-US" baseline="0" dirty="0" smtClean="0"/>
              <a:t>at work</a:t>
            </a:r>
            <a:br>
              <a:rPr lang="en-US" baseline="0" dirty="0" smtClean="0"/>
            </a:br>
            <a:r>
              <a:rPr lang="en-US" baseline="0" dirty="0" smtClean="0"/>
              <a:t>at home</a:t>
            </a:r>
            <a:br>
              <a:rPr lang="en-US" baseline="0" dirty="0" smtClean="0"/>
            </a:br>
            <a:r>
              <a:rPr lang="en-US" baseline="0" dirty="0" smtClean="0"/>
              <a:t>on the go</a:t>
            </a:r>
            <a:br>
              <a:rPr lang="en-US" baseline="0" dirty="0" smtClean="0"/>
            </a:br>
            <a:r>
              <a:rPr lang="en-US" baseline="0" dirty="0" smtClean="0"/>
              <a:t>while working out</a:t>
            </a:r>
            <a:br>
              <a:rPr lang="en-US" baseline="0" dirty="0" smtClean="0"/>
            </a:br>
            <a:r>
              <a:rPr lang="en-US" baseline="0" dirty="0" smtClean="0"/>
              <a:t>while travelling</a:t>
            </a:r>
            <a:br>
              <a:rPr lang="en-US" baseline="0" dirty="0" smtClean="0"/>
            </a:br>
            <a:r>
              <a:rPr lang="en-US" baseline="0" dirty="0" smtClean="0"/>
              <a:t/>
            </a:r>
            <a:br>
              <a:rPr lang="en-US" baseline="0" dirty="0" smtClean="0"/>
            </a:br>
            <a:endParaRPr lang="ru-RU" baseline="0" dirty="0" smtClean="0"/>
          </a:p>
        </p:txBody>
      </p:sp>
      <p:sp>
        <p:nvSpPr>
          <p:cNvPr id="4" name="Номер слайда 3"/>
          <p:cNvSpPr>
            <a:spLocks noGrp="1"/>
          </p:cNvSpPr>
          <p:nvPr>
            <p:ph type="sldNum" sz="quarter" idx="10"/>
          </p:nvPr>
        </p:nvSpPr>
        <p:spPr/>
        <p:txBody>
          <a:bodyPr/>
          <a:lstStyle/>
          <a:p>
            <a:fld id="{D87C5A47-8261-4B3D-BED6-5AEE657B9B1C}" type="slidenum">
              <a:rPr lang="ru-RU" smtClean="0"/>
              <a:t>14</a:t>
            </a:fld>
            <a:endParaRPr lang="ru-RU"/>
          </a:p>
        </p:txBody>
      </p:sp>
    </p:spTree>
    <p:extLst>
      <p:ext uri="{BB962C8B-B14F-4D97-AF65-F5344CB8AC3E}">
        <p14:creationId xmlns:p14="http://schemas.microsoft.com/office/powerpoint/2010/main" val="76023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Other ways you can use the Water</a:t>
            </a:r>
            <a:r>
              <a:rPr lang="en-US" baseline="0" dirty="0" smtClean="0"/>
              <a:t> Pack:</a:t>
            </a:r>
          </a:p>
          <a:p>
            <a:r>
              <a:rPr lang="en-US" baseline="0" dirty="0" smtClean="0"/>
              <a:t>Give it as a gift</a:t>
            </a:r>
            <a:br>
              <a:rPr lang="en-US" baseline="0" dirty="0" smtClean="0"/>
            </a:br>
            <a:r>
              <a:rPr lang="en-US" baseline="0" dirty="0" smtClean="0"/>
              <a:t>Use it to get noticed</a:t>
            </a:r>
            <a:br>
              <a:rPr lang="en-US" baseline="0" dirty="0" smtClean="0"/>
            </a:br>
            <a:r>
              <a:rPr lang="en-US" baseline="0" dirty="0" smtClean="0"/>
              <a:t>Attract new club members</a:t>
            </a:r>
            <a:r>
              <a:rPr lang="en-US" dirty="0" smtClean="0"/>
              <a:t/>
            </a:r>
            <a:br>
              <a:rPr lang="en-US" dirty="0" smtClean="0"/>
            </a:br>
            <a:r>
              <a:rPr lang="en-US" dirty="0" smtClean="0"/>
              <a:t>Use it and be healthy</a:t>
            </a:r>
            <a:endParaRPr lang="ru-RU" u="none" dirty="0"/>
          </a:p>
        </p:txBody>
      </p:sp>
      <p:sp>
        <p:nvSpPr>
          <p:cNvPr id="4" name="Номер слайда 3"/>
          <p:cNvSpPr>
            <a:spLocks noGrp="1"/>
          </p:cNvSpPr>
          <p:nvPr>
            <p:ph type="sldNum" sz="quarter" idx="10"/>
          </p:nvPr>
        </p:nvSpPr>
        <p:spPr/>
        <p:txBody>
          <a:bodyPr/>
          <a:lstStyle/>
          <a:p>
            <a:fld id="{D87C5A47-8261-4B3D-BED6-5AEE657B9B1C}" type="slidenum">
              <a:rPr lang="ru-RU" smtClean="0"/>
              <a:t>15</a:t>
            </a:fld>
            <a:endParaRPr lang="ru-RU"/>
          </a:p>
        </p:txBody>
      </p:sp>
    </p:spTree>
    <p:extLst>
      <p:ext uri="{BB962C8B-B14F-4D97-AF65-F5344CB8AC3E}">
        <p14:creationId xmlns:p14="http://schemas.microsoft.com/office/powerpoint/2010/main" val="1309491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Your healthy</a:t>
            </a:r>
            <a:r>
              <a:rPr lang="en-US" baseline="0" dirty="0" smtClean="0"/>
              <a:t> and full of energy life starts with </a:t>
            </a:r>
            <a:r>
              <a:rPr lang="en-US" baseline="0" dirty="0" smtClean="0"/>
              <a:t>the Water </a:t>
            </a:r>
            <a:r>
              <a:rPr lang="en-US" baseline="0" dirty="0" smtClean="0"/>
              <a:t>Pack!</a:t>
            </a:r>
            <a:endParaRPr lang="ru-RU" dirty="0"/>
          </a:p>
        </p:txBody>
      </p:sp>
      <p:sp>
        <p:nvSpPr>
          <p:cNvPr id="4" name="Номер слайда 3"/>
          <p:cNvSpPr>
            <a:spLocks noGrp="1"/>
          </p:cNvSpPr>
          <p:nvPr>
            <p:ph type="sldNum" sz="quarter" idx="10"/>
          </p:nvPr>
        </p:nvSpPr>
        <p:spPr/>
        <p:txBody>
          <a:bodyPr/>
          <a:lstStyle/>
          <a:p>
            <a:fld id="{D87C5A47-8261-4B3D-BED6-5AEE657B9B1C}" type="slidenum">
              <a:rPr lang="ru-RU" smtClean="0"/>
              <a:t>16</a:t>
            </a:fld>
            <a:endParaRPr lang="ru-RU"/>
          </a:p>
        </p:txBody>
      </p:sp>
    </p:spTree>
    <p:extLst>
      <p:ext uri="{BB962C8B-B14F-4D97-AF65-F5344CB8AC3E}">
        <p14:creationId xmlns:p14="http://schemas.microsoft.com/office/powerpoint/2010/main" val="424371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Water is the driving force of all nature. </a:t>
            </a:r>
            <a:r>
              <a:rPr lang="en-US" sz="1200" kern="1200" baseline="0" dirty="0" smtClean="0">
                <a:solidFill>
                  <a:schemeClr val="tx1"/>
                </a:solidFill>
                <a:effectLst/>
                <a:latin typeface="+mn-lt"/>
                <a:ea typeface="+mn-ea"/>
                <a:cs typeface="+mn-cs"/>
              </a:rPr>
              <a:t> This is a description of water by Leonardo Da Vinci.</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ru-RU" dirty="0"/>
          </a:p>
        </p:txBody>
      </p:sp>
      <p:sp>
        <p:nvSpPr>
          <p:cNvPr id="4" name="Номер слайда 3"/>
          <p:cNvSpPr>
            <a:spLocks noGrp="1"/>
          </p:cNvSpPr>
          <p:nvPr>
            <p:ph type="sldNum" sz="quarter" idx="10"/>
          </p:nvPr>
        </p:nvSpPr>
        <p:spPr/>
        <p:txBody>
          <a:bodyPr/>
          <a:lstStyle/>
          <a:p>
            <a:fld id="{D87C5A47-8261-4B3D-BED6-5AEE657B9B1C}" type="slidenum">
              <a:rPr lang="ru-RU" smtClean="0"/>
              <a:t>2</a:t>
            </a:fld>
            <a:endParaRPr lang="ru-RU"/>
          </a:p>
        </p:txBody>
      </p:sp>
    </p:spTree>
    <p:extLst>
      <p:ext uri="{BB962C8B-B14F-4D97-AF65-F5344CB8AC3E}">
        <p14:creationId xmlns:p14="http://schemas.microsoft.com/office/powerpoint/2010/main" val="231319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What</a:t>
            </a:r>
            <a:r>
              <a:rPr lang="en-US" baseline="0" dirty="0" smtClean="0"/>
              <a:t> are a person’s needs?</a:t>
            </a:r>
            <a:br>
              <a:rPr lang="en-US" baseline="0" dirty="0" smtClean="0"/>
            </a:br>
            <a:r>
              <a:rPr lang="en-US" baseline="0" dirty="0" smtClean="0"/>
              <a:t>Everyone’s answer will be different, but correct. A person’s needs to live a fulfilling life are numerous, however, there are some things that are essential to survival itself. Air, water and food.</a:t>
            </a:r>
            <a:br>
              <a:rPr lang="en-US" baseline="0" dirty="0" smtClean="0"/>
            </a:br>
            <a:r>
              <a:rPr lang="en-US" baseline="0" dirty="0" smtClean="0"/>
              <a:t/>
            </a:r>
            <a:br>
              <a:rPr lang="en-US" baseline="0" dirty="0" smtClean="0"/>
            </a:br>
            <a:r>
              <a:rPr lang="en-US" baseline="0" dirty="0" smtClean="0"/>
              <a:t>These things (that we get from our environment) give us energy and vitality, and thus promote a fulfilling, active and healthy life. Our health, longevity and capacity to work are directly related to the quality of the air we breathe and the food &amp; water that we consume.</a:t>
            </a:r>
            <a:br>
              <a:rPr lang="en-US" baseline="0" dirty="0" smtClean="0"/>
            </a:br>
            <a:r>
              <a:rPr lang="en-US" baseline="0" dirty="0" smtClean="0"/>
              <a:t/>
            </a:r>
            <a:br>
              <a:rPr lang="en-US" baseline="0" dirty="0" smtClean="0"/>
            </a:br>
            <a:r>
              <a:rPr lang="en-US" baseline="0" dirty="0" smtClean="0"/>
              <a:t>Today, we will discuss water.</a:t>
            </a:r>
            <a:br>
              <a:rPr lang="en-US" baseline="0" dirty="0" smtClean="0"/>
            </a:b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Water is the basis of life. 2/3 of the earth’s</a:t>
            </a:r>
            <a:r>
              <a:rPr lang="en-US" baseline="0" dirty="0" smtClean="0"/>
              <a:t> surface is covered in water! Water is the second most essential element on earth (oxygen is the most important). A person can live without water for only 3 days. We are made of water (two thirds)</a:t>
            </a:r>
            <a:br>
              <a:rPr lang="en-US" baseline="0" dirty="0" smtClean="0"/>
            </a:br>
            <a:r>
              <a:rPr lang="en-US" dirty="0" smtClean="0"/>
              <a:t>Brain up to 90% water</a:t>
            </a:r>
            <a:br>
              <a:rPr lang="en-US" dirty="0" smtClean="0"/>
            </a:br>
            <a:r>
              <a:rPr lang="en-US" dirty="0" smtClean="0"/>
              <a:t>Blood up to 85% water</a:t>
            </a:r>
            <a:br>
              <a:rPr lang="en-US" dirty="0" smtClean="0"/>
            </a:br>
            <a:r>
              <a:rPr lang="en-US" dirty="0" smtClean="0"/>
              <a:t>Lungs up to 83% water</a:t>
            </a:r>
            <a:br>
              <a:rPr lang="en-US" dirty="0" smtClean="0"/>
            </a:br>
            <a:r>
              <a:rPr lang="en-US" dirty="0" smtClean="0"/>
              <a:t>Kidneys up to 79% water</a:t>
            </a:r>
            <a:br>
              <a:rPr lang="en-US" dirty="0" smtClean="0"/>
            </a:br>
            <a:r>
              <a:rPr lang="en-US" dirty="0" smtClean="0"/>
              <a:t>Heart up to 73% water</a:t>
            </a:r>
            <a:br>
              <a:rPr lang="en-US" dirty="0" smtClean="0"/>
            </a:br>
            <a:r>
              <a:rPr lang="en-US" dirty="0" smtClean="0"/>
              <a:t>Muscles up to 72% water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Ancient villages were established along river banks, water wells with spring water were an assurance of wellbeing and a good harvest. Our ancestors gave great importance to the quality of water and even considered it to have healing properties.</a:t>
            </a:r>
            <a:r>
              <a:rPr lang="ru-RU" dirty="0" smtClean="0"/>
              <a:t> </a:t>
            </a:r>
            <a:endParaRPr lang="ru-RU" dirty="0" smtClean="0"/>
          </a:p>
        </p:txBody>
      </p:sp>
      <p:sp>
        <p:nvSpPr>
          <p:cNvPr id="4" name="Номер слайда 3"/>
          <p:cNvSpPr>
            <a:spLocks noGrp="1"/>
          </p:cNvSpPr>
          <p:nvPr>
            <p:ph type="sldNum" sz="quarter" idx="10"/>
          </p:nvPr>
        </p:nvSpPr>
        <p:spPr/>
        <p:txBody>
          <a:bodyPr/>
          <a:lstStyle/>
          <a:p>
            <a:fld id="{D87C5A47-8261-4B3D-BED6-5AEE657B9B1C}" type="slidenum">
              <a:rPr lang="ru-RU" smtClean="0"/>
              <a:t>3</a:t>
            </a:fld>
            <a:endParaRPr lang="ru-RU"/>
          </a:p>
        </p:txBody>
      </p:sp>
    </p:spTree>
    <p:extLst>
      <p:ext uri="{BB962C8B-B14F-4D97-AF65-F5344CB8AC3E}">
        <p14:creationId xmlns:p14="http://schemas.microsoft.com/office/powerpoint/2010/main" val="1800116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PAIN RELIEF.</a:t>
            </a:r>
            <a:r>
              <a:rPr lang="en-US" sz="1200" kern="1200" baseline="0" dirty="0" smtClean="0">
                <a:solidFill>
                  <a:schemeClr val="tx1"/>
                </a:solidFill>
                <a:effectLst/>
                <a:latin typeface="+mn-lt"/>
                <a:ea typeface="+mn-ea"/>
                <a:cs typeface="+mn-cs"/>
              </a:rPr>
              <a:t> Migraines, headaches, pain in the lower back, joints, muscles and other areas are possible symptoms of dehydration.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85% of the human blood consists of water, when the blood becomes dehydrated,</a:t>
            </a:r>
            <a:r>
              <a:rPr lang="en-US" sz="1200" kern="1200" baseline="0" dirty="0" smtClean="0">
                <a:solidFill>
                  <a:schemeClr val="tx1"/>
                </a:solidFill>
                <a:effectLst/>
                <a:latin typeface="+mn-lt"/>
                <a:ea typeface="+mn-ea"/>
                <a:cs typeface="+mn-cs"/>
              </a:rPr>
              <a:t> it thickens, which negatively affects the body.</a:t>
            </a:r>
            <a:endParaRPr lang="en-US"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ENERGY. Water is an important source of energy for the body.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Water delivers oxygen and nutrients to every cell in the body and promotes a healthy metabolism. If the body is oxygen deprived it results in low energy.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WEIGHT CONTROL. Water increases the metabolism, regulates appetite and reduces feelings of hunger.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Water does have any calories and it is an important part of any diet.</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Water consumption helps to burn fat. Experiments show that consuming 1 glass of water increases the metabolism by 30%. 1L of water helps to burn 100 calories. Although that seems like a small amount, it adds up to 3000 calories/month and 36000 calories/year, which can help you get rid of 5 kg of fat without ever stepping on a treadmill. </a:t>
            </a:r>
            <a:endParaRPr lang="ru-RU" sz="1200"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HEALTHY DIGESTION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Water  promotes healthy digestions and bowel movements.. It increases the metabolism and promotes the</a:t>
            </a:r>
            <a:r>
              <a:rPr lang="en-US" sz="1200" kern="1200" baseline="0" dirty="0" smtClean="0">
                <a:solidFill>
                  <a:schemeClr val="tx1"/>
                </a:solidFill>
                <a:effectLst/>
                <a:latin typeface="+mn-lt"/>
                <a:ea typeface="+mn-ea"/>
                <a:cs typeface="+mn-cs"/>
              </a:rPr>
              <a:t> creation of the optimal amount of stomach acid. Water helps to remove excrements from the intestines and helps to avoid constipation.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HEALTHY JOINTS AND MUSCLES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Water takes part  in protein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synthesis in muscles,</a:t>
            </a:r>
            <a:r>
              <a:rPr lang="en-US" sz="1200" kern="1200" baseline="0" dirty="0" smtClean="0">
                <a:solidFill>
                  <a:schemeClr val="tx1"/>
                </a:solidFill>
                <a:effectLst/>
                <a:latin typeface="+mn-lt"/>
                <a:ea typeface="+mn-ea"/>
                <a:cs typeface="+mn-cs"/>
              </a:rPr>
              <a:t> which helps to keep our muscles and ligaments elastic. There is a lot of water in joints, which </a:t>
            </a:r>
            <a:r>
              <a:rPr lang="en-US" sz="1200" kern="1200" dirty="0" smtClean="0">
                <a:solidFill>
                  <a:schemeClr val="tx1"/>
                </a:solidFill>
                <a:effectLst/>
                <a:latin typeface="+mn-lt"/>
                <a:ea typeface="+mn-ea"/>
                <a:cs typeface="+mn-cs"/>
              </a:rPr>
              <a:t>protects joints and cartilage by acting as a lubricant. When dehydrated, the amount of synovial fluid is reduced, which</a:t>
            </a:r>
            <a:r>
              <a:rPr lang="en-US" sz="1200" kern="1200" baseline="0" dirty="0" smtClean="0">
                <a:solidFill>
                  <a:schemeClr val="tx1"/>
                </a:solidFill>
                <a:effectLst/>
                <a:latin typeface="+mn-lt"/>
                <a:ea typeface="+mn-ea"/>
                <a:cs typeface="+mn-cs"/>
              </a:rPr>
              <a:t> reduces joint mobility.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REGULATION OF BODY TEMPERATURE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Water has a high thermal capacity and thermal conductivity. It cools down the body 14 times faster than air. The human body</a:t>
            </a:r>
            <a:r>
              <a:rPr lang="en-US" sz="1200" kern="1200" baseline="0" dirty="0" smtClean="0">
                <a:solidFill>
                  <a:schemeClr val="tx1"/>
                </a:solidFill>
                <a:effectLst/>
                <a:latin typeface="+mn-lt"/>
                <a:ea typeface="+mn-ea"/>
                <a:cs typeface="+mn-cs"/>
              </a:rPr>
              <a:t> generates enough heat in 1 hour to bring 1 L of ice-cold water to a boil. If the human body was an impermeable case, within 1 hour the body temperature would rise by 1.5</a:t>
            </a:r>
            <a:r>
              <a:rPr lang="ru-RU" sz="1200" kern="1200" dirty="0" smtClean="0">
                <a:solidFill>
                  <a:schemeClr val="tx1"/>
                </a:solidFill>
                <a:effectLst/>
                <a:latin typeface="+mn-lt"/>
                <a:ea typeface="+mn-ea"/>
                <a:cs typeface="+mn-cs"/>
              </a:rPr>
              <a:t>°С</a:t>
            </a:r>
            <a:r>
              <a:rPr lang="en-US" sz="1200" kern="1200" dirty="0" smtClean="0">
                <a:solidFill>
                  <a:schemeClr val="tx1"/>
                </a:solidFill>
                <a:effectLst/>
                <a:latin typeface="+mn-lt"/>
                <a:ea typeface="+mn-ea"/>
                <a:cs typeface="+mn-cs"/>
              </a:rPr>
              <a:t>. In 40 hours, it would reach 100</a:t>
            </a:r>
            <a:r>
              <a:rPr lang="ru-RU" sz="1200" kern="1200" dirty="0" smtClean="0">
                <a:solidFill>
                  <a:schemeClr val="tx1"/>
                </a:solidFill>
                <a:effectLst/>
                <a:latin typeface="+mn-lt"/>
                <a:ea typeface="+mn-ea"/>
                <a:cs typeface="+mn-cs"/>
              </a:rPr>
              <a:t>°С</a:t>
            </a:r>
            <a:r>
              <a:rPr lang="en-US" sz="1200" kern="1200" dirty="0" smtClean="0">
                <a:solidFill>
                  <a:schemeClr val="tx1"/>
                </a:solidFill>
                <a:effectLst/>
                <a:latin typeface="+mn-lt"/>
                <a:ea typeface="+mn-ea"/>
                <a:cs typeface="+mn-cs"/>
              </a:rPr>
              <a:t>. Water</a:t>
            </a:r>
            <a:r>
              <a:rPr lang="en-US" sz="1200" kern="1200" baseline="0" dirty="0" smtClean="0">
                <a:solidFill>
                  <a:schemeClr val="tx1"/>
                </a:solidFill>
                <a:effectLst/>
                <a:latin typeface="+mn-lt"/>
                <a:ea typeface="+mn-ea"/>
                <a:cs typeface="+mn-cs"/>
              </a:rPr>
              <a:t> helps us to regulate body temperature while external temperature changes. </a:t>
            </a:r>
          </a:p>
          <a:p>
            <a:r>
              <a:rPr lang="en-US" sz="1200" kern="1200" baseline="0" dirty="0" smtClean="0">
                <a:solidFill>
                  <a:schemeClr val="tx1"/>
                </a:solidFill>
                <a:effectLst/>
                <a:latin typeface="+mn-lt"/>
                <a:ea typeface="+mn-ea"/>
                <a:cs typeface="+mn-cs"/>
              </a:rPr>
              <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HEALTHY SKIN</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Cell dehydration leads to a loss of collagen, which results in reduced skin elasticity. Using moisturizing creams, oils and lotions can help, but it is better to avoid collagen loss in the first place. Hydrate your skin from within by drinking water, which will also help to flush toxins, increase skin elasticity, prevent signs of aging.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REMOVING TOXINS. Without water, the liver and kidneys (the body's natural filters) cannot function normally.</a:t>
            </a:r>
          </a:p>
          <a:p>
            <a:r>
              <a:rPr lang="en-US" sz="1200" kern="1200" dirty="0" smtClean="0">
                <a:solidFill>
                  <a:schemeClr val="tx1"/>
                </a:solidFill>
                <a:effectLst/>
                <a:latin typeface="+mn-lt"/>
                <a:ea typeface="+mn-ea"/>
                <a:cs typeface="+mn-cs"/>
              </a:rPr>
              <a:t>Water helps to remove waste and toxins from the body.</a:t>
            </a:r>
          </a:p>
        </p:txBody>
      </p:sp>
      <p:sp>
        <p:nvSpPr>
          <p:cNvPr id="4" name="Номер слайда 3"/>
          <p:cNvSpPr>
            <a:spLocks noGrp="1"/>
          </p:cNvSpPr>
          <p:nvPr>
            <p:ph type="sldNum" sz="quarter" idx="10"/>
          </p:nvPr>
        </p:nvSpPr>
        <p:spPr/>
        <p:txBody>
          <a:bodyPr/>
          <a:lstStyle/>
          <a:p>
            <a:fld id="{D87C5A47-8261-4B3D-BED6-5AEE657B9B1C}" type="slidenum">
              <a:rPr lang="ru-RU" smtClean="0"/>
              <a:t>4</a:t>
            </a:fld>
            <a:endParaRPr lang="ru-RU"/>
          </a:p>
        </p:txBody>
      </p:sp>
    </p:spTree>
    <p:extLst>
      <p:ext uri="{BB962C8B-B14F-4D97-AF65-F5344CB8AC3E}">
        <p14:creationId xmlns:p14="http://schemas.microsoft.com/office/powerpoint/2010/main" val="3752736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 to maintain a healthy body,</a:t>
            </a:r>
            <a:r>
              <a:rPr lang="en-US" sz="1200" kern="1200" baseline="0" dirty="0" smtClean="0">
                <a:solidFill>
                  <a:schemeClr val="tx1"/>
                </a:solidFill>
                <a:effectLst/>
                <a:latin typeface="+mn-lt"/>
                <a:ea typeface="+mn-ea"/>
                <a:cs typeface="+mn-cs"/>
              </a:rPr>
              <a:t> it is important to remember 2 requirements: quantity and quality of the drinking water.</a:t>
            </a:r>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И для полноценного существования организма к воде предъявляется всего 2 требования: количество потребляемой воды и ее качество.</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87C5A47-8261-4B3D-BED6-5AEE657B9B1C}" type="slidenum">
              <a:rPr lang="ru-RU" smtClean="0"/>
              <a:t>5</a:t>
            </a:fld>
            <a:endParaRPr lang="ru-RU"/>
          </a:p>
        </p:txBody>
      </p:sp>
    </p:spTree>
    <p:extLst>
      <p:ext uri="{BB962C8B-B14F-4D97-AF65-F5344CB8AC3E}">
        <p14:creationId xmlns:p14="http://schemas.microsoft.com/office/powerpoint/2010/main" val="2451342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You</a:t>
            </a:r>
            <a:r>
              <a:rPr lang="en-US" baseline="0" dirty="0" smtClean="0"/>
              <a:t> can calculate the amount of water that you should drink by multiplying your weight (in kg) by 30 ml.</a:t>
            </a:r>
            <a:endParaRPr lang="ru-RU" sz="1200" kern="1200" baseline="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D87C5A47-8261-4B3D-BED6-5AEE657B9B1C}" type="slidenum">
              <a:rPr lang="ru-RU" smtClean="0"/>
              <a:t>6</a:t>
            </a:fld>
            <a:endParaRPr lang="ru-RU"/>
          </a:p>
        </p:txBody>
      </p:sp>
    </p:spTree>
    <p:extLst>
      <p:ext uri="{BB962C8B-B14F-4D97-AF65-F5344CB8AC3E}">
        <p14:creationId xmlns:p14="http://schemas.microsoft.com/office/powerpoint/2010/main" val="245134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1-2 glasses will restore the water balance after the night.</a:t>
            </a:r>
          </a:p>
          <a:p>
            <a:r>
              <a:rPr lang="en-US" sz="1200" kern="1200" dirty="0" smtClean="0">
                <a:solidFill>
                  <a:schemeClr val="tx1"/>
                </a:solidFill>
                <a:effectLst/>
                <a:latin typeface="+mn-lt"/>
                <a:ea typeface="+mn-ea"/>
                <a:cs typeface="+mn-cs"/>
              </a:rPr>
              <a:t>1 glass before a meal will help to control portion size by creating a feeling of fullness.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2 glasses before each meal and a small reduction of your regular portion size can help you lose excess weight. </a:t>
            </a:r>
          </a:p>
          <a:p>
            <a:r>
              <a:rPr lang="en-US" sz="1200" kern="1200" dirty="0" smtClean="0">
                <a:solidFill>
                  <a:schemeClr val="tx1"/>
                </a:solidFill>
                <a:effectLst/>
                <a:latin typeface="+mn-lt"/>
                <a:ea typeface="+mn-ea"/>
                <a:cs typeface="+mn-cs"/>
              </a:rPr>
              <a:t>Drinking</a:t>
            </a:r>
            <a:r>
              <a:rPr lang="en-US" sz="1200" kern="1200" baseline="0" dirty="0" smtClean="0">
                <a:solidFill>
                  <a:schemeClr val="tx1"/>
                </a:solidFill>
                <a:effectLst/>
                <a:latin typeface="+mn-lt"/>
                <a:ea typeface="+mn-ea"/>
                <a:cs typeface="+mn-cs"/>
              </a:rPr>
              <a:t> 1 L of water during the day will help to burn 100 calories, which is equivalent to 5kg of fat per year!</a:t>
            </a:r>
            <a:br>
              <a:rPr lang="en-US" sz="1200" kern="1200" baseline="0" dirty="0" smtClean="0">
                <a:solidFill>
                  <a:schemeClr val="tx1"/>
                </a:solidFill>
                <a:effectLst/>
                <a:latin typeface="+mn-lt"/>
                <a:ea typeface="+mn-ea"/>
                <a:cs typeface="+mn-cs"/>
              </a:rPr>
            </a:br>
            <a:r>
              <a:rPr lang="en-US" sz="1200" kern="1200" baseline="0" dirty="0" smtClean="0">
                <a:solidFill>
                  <a:schemeClr val="tx1"/>
                </a:solidFill>
                <a:effectLst/>
                <a:latin typeface="+mn-lt"/>
                <a:ea typeface="+mn-ea"/>
                <a:cs typeface="+mn-cs"/>
              </a:rPr>
              <a:t>Do you want to increase your metabolism? Drink cold water!</a:t>
            </a:r>
            <a:endParaRPr lang="ru-RU" u="none" dirty="0" smtClean="0"/>
          </a:p>
        </p:txBody>
      </p:sp>
      <p:sp>
        <p:nvSpPr>
          <p:cNvPr id="4" name="Номер слайда 3"/>
          <p:cNvSpPr>
            <a:spLocks noGrp="1"/>
          </p:cNvSpPr>
          <p:nvPr>
            <p:ph type="sldNum" sz="quarter" idx="10"/>
          </p:nvPr>
        </p:nvSpPr>
        <p:spPr/>
        <p:txBody>
          <a:bodyPr/>
          <a:lstStyle/>
          <a:p>
            <a:fld id="{D87C5A47-8261-4B3D-BED6-5AEE657B9B1C}" type="slidenum">
              <a:rPr lang="ru-RU" smtClean="0"/>
              <a:t>7</a:t>
            </a:fld>
            <a:endParaRPr lang="ru-RU"/>
          </a:p>
        </p:txBody>
      </p:sp>
    </p:spTree>
    <p:extLst>
      <p:ext uri="{BB962C8B-B14F-4D97-AF65-F5344CB8AC3E}">
        <p14:creationId xmlns:p14="http://schemas.microsoft.com/office/powerpoint/2010/main" val="2196768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 following define high quality</a:t>
            </a:r>
            <a:r>
              <a:rPr lang="en-US" baseline="0" dirty="0" smtClean="0"/>
              <a:t> water:</a:t>
            </a:r>
            <a:endParaRPr lang="ru-RU" baseline="0" dirty="0" smtClean="0"/>
          </a:p>
          <a:p>
            <a:r>
              <a:rPr lang="ru-RU" sz="1200" b="1" kern="120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Physical</a:t>
            </a:r>
            <a:r>
              <a:rPr lang="en-US" sz="1200" b="1" kern="1200" baseline="0" dirty="0" smtClean="0">
                <a:solidFill>
                  <a:schemeClr val="tx1"/>
                </a:solidFill>
                <a:effectLst/>
                <a:latin typeface="+mn-lt"/>
                <a:ea typeface="+mn-ea"/>
                <a:cs typeface="+mn-cs"/>
              </a:rPr>
              <a:t> properties</a:t>
            </a:r>
            <a:br>
              <a:rPr lang="en-US" sz="1200" b="1" kern="1200" baseline="0" dirty="0" smtClean="0">
                <a:solidFill>
                  <a:schemeClr val="tx1"/>
                </a:solidFill>
                <a:effectLst/>
                <a:latin typeface="+mn-lt"/>
                <a:ea typeface="+mn-ea"/>
                <a:cs typeface="+mn-cs"/>
              </a:rPr>
            </a:br>
            <a:r>
              <a:rPr lang="en-US" sz="1200" b="0" kern="1200" baseline="0" dirty="0" smtClean="0">
                <a:solidFill>
                  <a:schemeClr val="tx1"/>
                </a:solidFill>
                <a:effectLst/>
                <a:latin typeface="+mn-lt"/>
                <a:ea typeface="+mn-ea"/>
                <a:cs typeface="+mn-cs"/>
              </a:rPr>
              <a:t>High quality water should contain the optimal amount of macro and microelements that are beneficial for the human body. This type of water helps to regulate the optimal salt-water and acid-base balances in the body. Filtered and bottled water rarely has these properties. </a:t>
            </a:r>
            <a:br>
              <a:rPr lang="en-US" sz="1200" b="0" kern="1200" baseline="0" dirty="0" smtClean="0">
                <a:solidFill>
                  <a:schemeClr val="tx1"/>
                </a:solidFill>
                <a:effectLst/>
                <a:latin typeface="+mn-lt"/>
                <a:ea typeface="+mn-ea"/>
                <a:cs typeface="+mn-cs"/>
              </a:rPr>
            </a:b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2. </a:t>
            </a:r>
            <a:r>
              <a:rPr lang="en-US" sz="1200" b="1" kern="1200" dirty="0" smtClean="0">
                <a:solidFill>
                  <a:schemeClr val="tx1"/>
                </a:solidFill>
                <a:effectLst/>
                <a:latin typeface="+mn-lt"/>
                <a:ea typeface="+mn-ea"/>
                <a:cs typeface="+mn-cs"/>
              </a:rPr>
              <a:t>Mineral Balance</a:t>
            </a:r>
            <a:br>
              <a:rPr lang="en-US" sz="1200" b="1" kern="1200" dirty="0" smtClean="0">
                <a:solidFill>
                  <a:schemeClr val="tx1"/>
                </a:solidFill>
                <a:effectLst/>
                <a:latin typeface="+mn-lt"/>
                <a:ea typeface="+mn-ea"/>
                <a:cs typeface="+mn-cs"/>
              </a:rPr>
            </a:br>
            <a:r>
              <a:rPr lang="en-US" sz="1200" b="0" kern="1200" dirty="0" smtClean="0">
                <a:solidFill>
                  <a:schemeClr val="tx1"/>
                </a:solidFill>
                <a:effectLst/>
                <a:latin typeface="+mn-lt"/>
                <a:ea typeface="+mn-ea"/>
                <a:cs typeface="+mn-cs"/>
              </a:rPr>
              <a:t>Minerals are like keys. They work inside</a:t>
            </a:r>
            <a:r>
              <a:rPr lang="en-US" sz="1200" b="0" kern="1200" baseline="0" dirty="0" smtClean="0">
                <a:solidFill>
                  <a:schemeClr val="tx1"/>
                </a:solidFill>
                <a:effectLst/>
                <a:latin typeface="+mn-lt"/>
                <a:ea typeface="+mn-ea"/>
                <a:cs typeface="+mn-cs"/>
              </a:rPr>
              <a:t> and outside of cells and open the doors that lead to health and longevity. A specific amount of micro and </a:t>
            </a:r>
            <a:r>
              <a:rPr lang="en-US" sz="1200" b="0" kern="1200" baseline="0" dirty="0" err="1" smtClean="0">
                <a:solidFill>
                  <a:schemeClr val="tx1"/>
                </a:solidFill>
                <a:effectLst/>
                <a:latin typeface="+mn-lt"/>
                <a:ea typeface="+mn-ea"/>
                <a:cs typeface="+mn-cs"/>
              </a:rPr>
              <a:t>macroelements</a:t>
            </a:r>
            <a:r>
              <a:rPr lang="en-US" sz="1200" b="0" kern="1200" baseline="0" dirty="0" smtClean="0">
                <a:solidFill>
                  <a:schemeClr val="tx1"/>
                </a:solidFill>
                <a:effectLst/>
                <a:latin typeface="+mn-lt"/>
                <a:ea typeface="+mn-ea"/>
                <a:cs typeface="+mn-cs"/>
              </a:rPr>
              <a:t> is necessary for maintaining a healthy body. Drinking water should contain an optimal amount of minerals. Too high or too low levels of minerals can harm the body. </a:t>
            </a:r>
            <a:r>
              <a:rPr lang="ru-RU" sz="1200" b="1"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3. </a:t>
            </a:r>
            <a:r>
              <a:rPr lang="en-US" sz="1200" b="1" kern="1200" dirty="0" smtClean="0">
                <a:solidFill>
                  <a:schemeClr val="tx1"/>
                </a:solidFill>
                <a:effectLst/>
                <a:latin typeface="+mn-lt"/>
                <a:ea typeface="+mn-ea"/>
                <a:cs typeface="+mn-cs"/>
              </a:rPr>
              <a:t>Taste</a:t>
            </a:r>
            <a:endParaRPr lang="ru-RU"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taste and smell of water depend on its chemical composition,</a:t>
            </a:r>
            <a:r>
              <a:rPr lang="en-US" sz="1200" kern="1200" baseline="0" dirty="0" smtClean="0">
                <a:solidFill>
                  <a:schemeClr val="tx1"/>
                </a:solidFill>
                <a:effectLst/>
                <a:latin typeface="+mn-lt"/>
                <a:ea typeface="+mn-ea"/>
                <a:cs typeface="+mn-cs"/>
              </a:rPr>
              <a:t> which in turn depends on external elements (from natural sources or added in the production process) present in water. Chlorination (and other disinfection methods) also have a profound effect on water quality.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87C5A47-8261-4B3D-BED6-5AEE657B9B1C}" type="slidenum">
              <a:rPr lang="ru-RU" smtClean="0"/>
              <a:t>8</a:t>
            </a:fld>
            <a:endParaRPr lang="ru-RU"/>
          </a:p>
        </p:txBody>
      </p:sp>
    </p:spTree>
    <p:extLst>
      <p:ext uri="{BB962C8B-B14F-4D97-AF65-F5344CB8AC3E}">
        <p14:creationId xmlns:p14="http://schemas.microsoft.com/office/powerpoint/2010/main" val="277030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Dehydration of the following percentages can lead to:</a:t>
            </a:r>
            <a:endParaRPr lang="ru-RU" dirty="0" smtClean="0"/>
          </a:p>
          <a:p>
            <a:r>
              <a:rPr lang="ru-RU" dirty="0" smtClean="0"/>
              <a:t>•1% - </a:t>
            </a:r>
            <a:r>
              <a:rPr lang="en-US" dirty="0" smtClean="0"/>
              <a:t>feeling of thirst</a:t>
            </a:r>
            <a:r>
              <a:rPr lang="ru-RU" dirty="0" smtClean="0"/>
              <a:t>; </a:t>
            </a:r>
            <a:endParaRPr lang="ru-RU" dirty="0" smtClean="0"/>
          </a:p>
          <a:p>
            <a:r>
              <a:rPr lang="ru-RU" dirty="0" smtClean="0"/>
              <a:t>•2% - </a:t>
            </a:r>
            <a:r>
              <a:rPr lang="en-US" dirty="0" smtClean="0"/>
              <a:t>feelings of anxiety, loss of appetite and capacity to work</a:t>
            </a:r>
            <a:r>
              <a:rPr lang="ru-RU" dirty="0" smtClean="0"/>
              <a:t>;</a:t>
            </a:r>
            <a:endParaRPr lang="ru-RU" dirty="0" smtClean="0"/>
          </a:p>
          <a:p>
            <a:r>
              <a:rPr lang="ru-RU" dirty="0" smtClean="0"/>
              <a:t>•4% - </a:t>
            </a:r>
            <a:r>
              <a:rPr lang="en-US" dirty="0" smtClean="0"/>
              <a:t>nausea, dizziness and fatigue</a:t>
            </a:r>
            <a:r>
              <a:rPr lang="ru-RU" dirty="0" smtClean="0"/>
              <a:t>;</a:t>
            </a:r>
            <a:endParaRPr lang="ru-RU" dirty="0" smtClean="0"/>
          </a:p>
          <a:p>
            <a:r>
              <a:rPr lang="ru-RU" dirty="0" smtClean="0"/>
              <a:t>•6% - </a:t>
            </a:r>
            <a:r>
              <a:rPr lang="en-US" dirty="0" smtClean="0"/>
              <a:t>loss of coordination</a:t>
            </a:r>
            <a:r>
              <a:rPr lang="en-US" baseline="0" dirty="0" smtClean="0"/>
              <a:t> and slurred speech</a:t>
            </a:r>
            <a:r>
              <a:rPr lang="ru-RU" dirty="0" smtClean="0"/>
              <a:t>;</a:t>
            </a:r>
            <a:endParaRPr lang="ru-RU" dirty="0" smtClean="0"/>
          </a:p>
          <a:p>
            <a:r>
              <a:rPr lang="ru-RU" dirty="0" smtClean="0"/>
              <a:t>•10% - </a:t>
            </a:r>
            <a:r>
              <a:rPr lang="en-US" dirty="0" smtClean="0"/>
              <a:t>thermoregulation is compromised and cell death occurs</a:t>
            </a:r>
            <a:r>
              <a:rPr lang="ru-RU" u="none" dirty="0" smtClean="0"/>
              <a:t>;</a:t>
            </a:r>
            <a:endParaRPr lang="ru-RU" u="none" dirty="0" smtClean="0"/>
          </a:p>
          <a:p>
            <a:r>
              <a:rPr lang="ru-RU" u="none" dirty="0" smtClean="0"/>
              <a:t>•11% - </a:t>
            </a:r>
            <a:r>
              <a:rPr lang="en-US" u="none" dirty="0" smtClean="0"/>
              <a:t>medical intervention is needed</a:t>
            </a:r>
            <a:r>
              <a:rPr lang="ru-RU" dirty="0" smtClean="0"/>
              <a:t>;</a:t>
            </a:r>
            <a:endParaRPr lang="ru-RU" dirty="0" smtClean="0"/>
          </a:p>
          <a:p>
            <a:r>
              <a:rPr lang="ru-RU" dirty="0" smtClean="0"/>
              <a:t>•20</a:t>
            </a:r>
            <a:r>
              <a:rPr lang="ru-RU" dirty="0" smtClean="0"/>
              <a:t>% - </a:t>
            </a:r>
            <a:r>
              <a:rPr lang="en-US" dirty="0" smtClean="0"/>
              <a:t>death is a possibility</a:t>
            </a:r>
            <a:r>
              <a:rPr lang="ru-RU" dirty="0" smtClean="0"/>
              <a:t>.</a:t>
            </a:r>
            <a:endParaRPr lang="ru-RU" dirty="0" smtClean="0"/>
          </a:p>
          <a:p>
            <a:r>
              <a:rPr lang="en-US" dirty="0" smtClean="0"/>
              <a:t>The</a:t>
            </a:r>
            <a:r>
              <a:rPr lang="en-US" baseline="0" dirty="0" smtClean="0"/>
              <a:t> majority of instances of dehydration lead to premature aging. </a:t>
            </a:r>
            <a:endParaRPr lang="ru-RU" dirty="0" smtClean="0"/>
          </a:p>
          <a:p>
            <a:endParaRPr lang="ru-RU" dirty="0"/>
          </a:p>
        </p:txBody>
      </p:sp>
      <p:sp>
        <p:nvSpPr>
          <p:cNvPr id="4" name="Номер слайда 3"/>
          <p:cNvSpPr>
            <a:spLocks noGrp="1"/>
          </p:cNvSpPr>
          <p:nvPr>
            <p:ph type="sldNum" sz="quarter" idx="10"/>
          </p:nvPr>
        </p:nvSpPr>
        <p:spPr/>
        <p:txBody>
          <a:bodyPr/>
          <a:lstStyle/>
          <a:p>
            <a:fld id="{D87C5A47-8261-4B3D-BED6-5AEE657B9B1C}" type="slidenum">
              <a:rPr lang="ru-RU" smtClean="0"/>
              <a:t>9</a:t>
            </a:fld>
            <a:endParaRPr lang="ru-RU"/>
          </a:p>
        </p:txBody>
      </p:sp>
    </p:spTree>
    <p:extLst>
      <p:ext uri="{BB962C8B-B14F-4D97-AF65-F5344CB8AC3E}">
        <p14:creationId xmlns:p14="http://schemas.microsoft.com/office/powerpoint/2010/main" val="277431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FC930AE-76A8-484E-AE0C-B2363B4DFEB1}" type="datetimeFigureOut">
              <a:rPr lang="ru-RU" smtClean="0"/>
              <a:t>14.10.2015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2896776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C930AE-76A8-484E-AE0C-B2363B4DFEB1}" type="datetimeFigureOut">
              <a:rPr lang="ru-RU" smtClean="0"/>
              <a:t>14.10.2015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101148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C930AE-76A8-484E-AE0C-B2363B4DFEB1}" type="datetimeFigureOut">
              <a:rPr lang="ru-RU" smtClean="0"/>
              <a:t>14.10.2015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234650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C930AE-76A8-484E-AE0C-B2363B4DFEB1}" type="datetimeFigureOut">
              <a:rPr lang="ru-RU" smtClean="0"/>
              <a:t>14.10.2015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306155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FC930AE-76A8-484E-AE0C-B2363B4DFEB1}" type="datetimeFigureOut">
              <a:rPr lang="ru-RU" smtClean="0"/>
              <a:t>14.10.2015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157342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FC930AE-76A8-484E-AE0C-B2363B4DFEB1}" type="datetimeFigureOut">
              <a:rPr lang="ru-RU" smtClean="0"/>
              <a:t>14.10.2015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2460959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FC930AE-76A8-484E-AE0C-B2363B4DFEB1}" type="datetimeFigureOut">
              <a:rPr lang="ru-RU" smtClean="0"/>
              <a:t>14.10.2015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251530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FC930AE-76A8-484E-AE0C-B2363B4DFEB1}" type="datetimeFigureOut">
              <a:rPr lang="ru-RU" smtClean="0"/>
              <a:t>14.10.2015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369200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FC930AE-76A8-484E-AE0C-B2363B4DFEB1}" type="datetimeFigureOut">
              <a:rPr lang="ru-RU" smtClean="0"/>
              <a:t>14.10.2015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390248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C930AE-76A8-484E-AE0C-B2363B4DFEB1}" type="datetimeFigureOut">
              <a:rPr lang="ru-RU" smtClean="0"/>
              <a:t>14.10.2015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288678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C930AE-76A8-484E-AE0C-B2363B4DFEB1}" type="datetimeFigureOut">
              <a:rPr lang="ru-RU" smtClean="0"/>
              <a:t>14.10.2015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4C5D1F1-1651-4485-9D26-5B31073650A3}" type="slidenum">
              <a:rPr lang="ru-RU" smtClean="0"/>
              <a:t>‹#›</a:t>
            </a:fld>
            <a:endParaRPr lang="ru-RU"/>
          </a:p>
        </p:txBody>
      </p:sp>
    </p:spTree>
    <p:extLst>
      <p:ext uri="{BB962C8B-B14F-4D97-AF65-F5344CB8AC3E}">
        <p14:creationId xmlns:p14="http://schemas.microsoft.com/office/powerpoint/2010/main" val="37574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930AE-76A8-484E-AE0C-B2363B4DFEB1}" type="datetimeFigureOut">
              <a:rPr lang="ru-RU" smtClean="0"/>
              <a:t>14.10.2015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5D1F1-1651-4485-9D26-5B31073650A3}" type="slidenum">
              <a:rPr lang="ru-RU" smtClean="0"/>
              <a:t>‹#›</a:t>
            </a:fld>
            <a:endParaRPr lang="ru-RU"/>
          </a:p>
        </p:txBody>
      </p:sp>
    </p:spTree>
    <p:extLst>
      <p:ext uri="{BB962C8B-B14F-4D97-AF65-F5344CB8AC3E}">
        <p14:creationId xmlns:p14="http://schemas.microsoft.com/office/powerpoint/2010/main" val="1379104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aterPack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7" y="-72008"/>
            <a:ext cx="9260529" cy="6957392"/>
          </a:xfrm>
          <a:prstGeom prst="rect">
            <a:avLst/>
          </a:prstGeom>
        </p:spPr>
      </p:pic>
      <p:sp>
        <p:nvSpPr>
          <p:cNvPr id="2" name="TextBox 1"/>
          <p:cNvSpPr txBox="1"/>
          <p:nvPr/>
        </p:nvSpPr>
        <p:spPr>
          <a:xfrm>
            <a:off x="10332640" y="980728"/>
            <a:ext cx="4392488" cy="369332"/>
          </a:xfrm>
          <a:prstGeom prst="rect">
            <a:avLst/>
          </a:prstGeom>
          <a:noFill/>
        </p:spPr>
        <p:txBody>
          <a:bodyPr wrap="square" rtlCol="0">
            <a:spAutoFit/>
          </a:bodyPr>
          <a:lstStyle/>
          <a:p>
            <a:r>
              <a:rPr lang="en-US"/>
              <a:t>Start with water</a:t>
            </a:r>
            <a:endParaRPr lang="en-US" dirty="0"/>
          </a:p>
        </p:txBody>
      </p:sp>
    </p:spTree>
    <p:extLst>
      <p:ext uri="{BB962C8B-B14F-4D97-AF65-F5344CB8AC3E}">
        <p14:creationId xmlns:p14="http://schemas.microsoft.com/office/powerpoint/2010/main" val="1758850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3752"/>
            <a:ext cx="8229600" cy="1143000"/>
          </a:xfrm>
        </p:spPr>
        <p:txBody>
          <a:bodyPr/>
          <a:lstStyle/>
          <a:p>
            <a:r>
              <a:rPr lang="en-US" dirty="0" smtClean="0"/>
              <a:t>Did you know?</a:t>
            </a:r>
            <a:endParaRPr lang="ru-RU" dirty="0"/>
          </a:p>
        </p:txBody>
      </p:sp>
      <p:pic>
        <p:nvPicPr>
          <p:cNvPr id="3" name="Изображение 2"/>
          <p:cNvPicPr>
            <a:picLocks noChangeAspect="1"/>
          </p:cNvPicPr>
          <p:nvPr/>
        </p:nvPicPr>
        <p:blipFill>
          <a:blip r:embed="rId3"/>
          <a:stretch>
            <a:fillRect/>
          </a:stretch>
        </p:blipFill>
        <p:spPr>
          <a:xfrm>
            <a:off x="1691680" y="1628800"/>
            <a:ext cx="1363421" cy="2465512"/>
          </a:xfrm>
          <a:prstGeom prst="rect">
            <a:avLst/>
          </a:prstGeom>
        </p:spPr>
      </p:pic>
      <p:sp>
        <p:nvSpPr>
          <p:cNvPr id="5" name="Прямоугольник 4"/>
          <p:cNvSpPr/>
          <p:nvPr/>
        </p:nvSpPr>
        <p:spPr>
          <a:xfrm>
            <a:off x="1565129" y="4326886"/>
            <a:ext cx="1626728" cy="415498"/>
          </a:xfrm>
          <a:prstGeom prst="rect">
            <a:avLst/>
          </a:prstGeom>
        </p:spPr>
        <p:txBody>
          <a:bodyPr wrap="none">
            <a:spAutoFit/>
          </a:bodyPr>
          <a:lstStyle/>
          <a:p>
            <a:pPr algn="ctr"/>
            <a:r>
              <a:rPr lang="en-US" sz="2100" dirty="0" smtClean="0"/>
              <a:t>1 can of soda</a:t>
            </a:r>
            <a:endParaRPr lang="ru-RU" sz="2100" dirty="0"/>
          </a:p>
        </p:txBody>
      </p:sp>
      <p:sp>
        <p:nvSpPr>
          <p:cNvPr id="7" name="Прямоугольник 6"/>
          <p:cNvSpPr/>
          <p:nvPr/>
        </p:nvSpPr>
        <p:spPr>
          <a:xfrm>
            <a:off x="1304670" y="4941168"/>
            <a:ext cx="2120197" cy="415498"/>
          </a:xfrm>
          <a:prstGeom prst="rect">
            <a:avLst/>
          </a:prstGeom>
        </p:spPr>
        <p:txBody>
          <a:bodyPr wrap="none">
            <a:spAutoFit/>
          </a:bodyPr>
          <a:lstStyle/>
          <a:p>
            <a:pPr algn="ctr"/>
            <a:r>
              <a:rPr lang="en-US" sz="2100" dirty="0" smtClean="0">
                <a:solidFill>
                  <a:schemeClr val="tx1">
                    <a:lumMod val="65000"/>
                    <a:lumOff val="35000"/>
                  </a:schemeClr>
                </a:solidFill>
              </a:rPr>
              <a:t>35 grams of sugar</a:t>
            </a:r>
            <a:endParaRPr lang="ru-RU" sz="2100" dirty="0">
              <a:solidFill>
                <a:schemeClr val="tx1">
                  <a:lumMod val="65000"/>
                  <a:lumOff val="35000"/>
                </a:schemeClr>
              </a:solidFill>
            </a:endParaRPr>
          </a:p>
        </p:txBody>
      </p:sp>
      <p:sp>
        <p:nvSpPr>
          <p:cNvPr id="8" name="Прямоугольник 7"/>
          <p:cNvSpPr/>
          <p:nvPr/>
        </p:nvSpPr>
        <p:spPr>
          <a:xfrm>
            <a:off x="1547664" y="5805264"/>
            <a:ext cx="1621000" cy="415498"/>
          </a:xfrm>
          <a:prstGeom prst="rect">
            <a:avLst/>
          </a:prstGeom>
        </p:spPr>
        <p:txBody>
          <a:bodyPr wrap="none">
            <a:spAutoFit/>
          </a:bodyPr>
          <a:lstStyle/>
          <a:p>
            <a:pPr algn="ctr"/>
            <a:r>
              <a:rPr lang="ru-RU" sz="2100" dirty="0" smtClean="0">
                <a:solidFill>
                  <a:srgbClr val="595959"/>
                </a:solidFill>
              </a:rPr>
              <a:t>140 калорий</a:t>
            </a:r>
            <a:endParaRPr lang="ru-RU" sz="2100" dirty="0">
              <a:solidFill>
                <a:srgbClr val="595959"/>
              </a:solidFill>
            </a:endParaRPr>
          </a:p>
        </p:txBody>
      </p:sp>
      <p:pic>
        <p:nvPicPr>
          <p:cNvPr id="6" name="Изображение 5"/>
          <p:cNvPicPr>
            <a:picLocks noChangeAspect="1"/>
          </p:cNvPicPr>
          <p:nvPr/>
        </p:nvPicPr>
        <p:blipFill>
          <a:blip r:embed="rId4"/>
          <a:stretch>
            <a:fillRect/>
          </a:stretch>
        </p:blipFill>
        <p:spPr>
          <a:xfrm>
            <a:off x="5632918" y="1818639"/>
            <a:ext cx="1603378" cy="2186425"/>
          </a:xfrm>
          <a:prstGeom prst="rect">
            <a:avLst/>
          </a:prstGeom>
        </p:spPr>
      </p:pic>
      <p:sp>
        <p:nvSpPr>
          <p:cNvPr id="10" name="Прямоугольник 9"/>
          <p:cNvSpPr/>
          <p:nvPr/>
        </p:nvSpPr>
        <p:spPr>
          <a:xfrm>
            <a:off x="5533345" y="4326886"/>
            <a:ext cx="1888274" cy="415498"/>
          </a:xfrm>
          <a:prstGeom prst="rect">
            <a:avLst/>
          </a:prstGeom>
        </p:spPr>
        <p:txBody>
          <a:bodyPr wrap="none">
            <a:spAutoFit/>
          </a:bodyPr>
          <a:lstStyle/>
          <a:p>
            <a:pPr algn="ctr"/>
            <a:r>
              <a:rPr lang="en-US" sz="2100" dirty="0" smtClean="0"/>
              <a:t>1 glass of water</a:t>
            </a:r>
            <a:endParaRPr lang="ru-RU" sz="2100" dirty="0"/>
          </a:p>
        </p:txBody>
      </p:sp>
      <p:sp>
        <p:nvSpPr>
          <p:cNvPr id="11" name="Прямоугольник 10"/>
          <p:cNvSpPr/>
          <p:nvPr/>
        </p:nvSpPr>
        <p:spPr>
          <a:xfrm>
            <a:off x="5549256" y="4957718"/>
            <a:ext cx="1983941" cy="415498"/>
          </a:xfrm>
          <a:prstGeom prst="rect">
            <a:avLst/>
          </a:prstGeom>
        </p:spPr>
        <p:txBody>
          <a:bodyPr wrap="none">
            <a:spAutoFit/>
          </a:bodyPr>
          <a:lstStyle/>
          <a:p>
            <a:pPr algn="ctr"/>
            <a:r>
              <a:rPr lang="en-US" sz="2100" dirty="0">
                <a:solidFill>
                  <a:schemeClr val="tx1">
                    <a:lumMod val="65000"/>
                    <a:lumOff val="35000"/>
                  </a:schemeClr>
                </a:solidFill>
              </a:rPr>
              <a:t>0</a:t>
            </a:r>
            <a:r>
              <a:rPr lang="en-US" sz="2100" dirty="0" smtClean="0">
                <a:solidFill>
                  <a:schemeClr val="tx1">
                    <a:lumMod val="65000"/>
                    <a:lumOff val="35000"/>
                  </a:schemeClr>
                </a:solidFill>
              </a:rPr>
              <a:t> </a:t>
            </a:r>
            <a:r>
              <a:rPr lang="en-US" sz="2100" dirty="0">
                <a:solidFill>
                  <a:schemeClr val="tx1">
                    <a:lumMod val="65000"/>
                    <a:lumOff val="35000"/>
                  </a:schemeClr>
                </a:solidFill>
              </a:rPr>
              <a:t>grams of sugar</a:t>
            </a:r>
            <a:endParaRPr lang="ru-RU" sz="2100" dirty="0">
              <a:solidFill>
                <a:schemeClr val="tx1">
                  <a:lumMod val="65000"/>
                  <a:lumOff val="35000"/>
                </a:schemeClr>
              </a:solidFill>
            </a:endParaRPr>
          </a:p>
        </p:txBody>
      </p:sp>
      <p:sp>
        <p:nvSpPr>
          <p:cNvPr id="12" name="Прямоугольник 11"/>
          <p:cNvSpPr/>
          <p:nvPr/>
        </p:nvSpPr>
        <p:spPr>
          <a:xfrm>
            <a:off x="5860621" y="5877272"/>
            <a:ext cx="1348014" cy="415498"/>
          </a:xfrm>
          <a:prstGeom prst="rect">
            <a:avLst/>
          </a:prstGeom>
        </p:spPr>
        <p:txBody>
          <a:bodyPr wrap="none">
            <a:spAutoFit/>
          </a:bodyPr>
          <a:lstStyle/>
          <a:p>
            <a:pPr algn="ctr"/>
            <a:r>
              <a:rPr lang="ru-RU" sz="2100" dirty="0" smtClean="0">
                <a:solidFill>
                  <a:srgbClr val="595959"/>
                </a:solidFill>
              </a:rPr>
              <a:t>0 калорий</a:t>
            </a:r>
            <a:endParaRPr lang="ru-RU" sz="2100" dirty="0">
              <a:solidFill>
                <a:srgbClr val="595959"/>
              </a:solidFill>
            </a:endParaRPr>
          </a:p>
        </p:txBody>
      </p:sp>
      <p:sp>
        <p:nvSpPr>
          <p:cNvPr id="13" name="Прямоугольник 12"/>
          <p:cNvSpPr/>
          <p:nvPr/>
        </p:nvSpPr>
        <p:spPr>
          <a:xfrm>
            <a:off x="2115631" y="5185936"/>
            <a:ext cx="440145" cy="707886"/>
          </a:xfrm>
          <a:prstGeom prst="rect">
            <a:avLst/>
          </a:prstGeom>
        </p:spPr>
        <p:txBody>
          <a:bodyPr wrap="none">
            <a:spAutoFit/>
          </a:bodyPr>
          <a:lstStyle/>
          <a:p>
            <a:pPr algn="ctr"/>
            <a:r>
              <a:rPr lang="ru-RU" sz="4000" dirty="0">
                <a:solidFill>
                  <a:srgbClr val="595959"/>
                </a:solidFill>
              </a:rPr>
              <a:t>=</a:t>
            </a:r>
          </a:p>
        </p:txBody>
      </p:sp>
      <p:sp>
        <p:nvSpPr>
          <p:cNvPr id="14" name="Прямоугольник 13"/>
          <p:cNvSpPr/>
          <p:nvPr/>
        </p:nvSpPr>
        <p:spPr>
          <a:xfrm>
            <a:off x="6300192" y="5229200"/>
            <a:ext cx="440145" cy="707886"/>
          </a:xfrm>
          <a:prstGeom prst="rect">
            <a:avLst/>
          </a:prstGeom>
        </p:spPr>
        <p:txBody>
          <a:bodyPr wrap="none">
            <a:spAutoFit/>
          </a:bodyPr>
          <a:lstStyle/>
          <a:p>
            <a:pPr algn="ctr"/>
            <a:r>
              <a:rPr lang="ru-RU" sz="4000" dirty="0">
                <a:solidFill>
                  <a:srgbClr val="595959"/>
                </a:solidFill>
              </a:rPr>
              <a:t>=</a:t>
            </a:r>
          </a:p>
        </p:txBody>
      </p:sp>
    </p:spTree>
    <p:extLst>
      <p:ext uri="{BB962C8B-B14F-4D97-AF65-F5344CB8AC3E}">
        <p14:creationId xmlns:p14="http://schemas.microsoft.com/office/powerpoint/2010/main" val="4089800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256"/>
            <a:ext cx="8229600" cy="1143000"/>
          </a:xfrm>
        </p:spPr>
        <p:txBody>
          <a:bodyPr/>
          <a:lstStyle/>
          <a:p>
            <a:r>
              <a:rPr lang="en-US" dirty="0" smtClean="0"/>
              <a:t>A turn-key solution</a:t>
            </a:r>
            <a:endParaRPr lang="ru-RU" dirty="0"/>
          </a:p>
        </p:txBody>
      </p:sp>
      <p:sp>
        <p:nvSpPr>
          <p:cNvPr id="5" name="TextBox 4"/>
          <p:cNvSpPr txBox="1"/>
          <p:nvPr/>
        </p:nvSpPr>
        <p:spPr>
          <a:xfrm>
            <a:off x="899592" y="2204864"/>
            <a:ext cx="2736304"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Quality</a:t>
            </a:r>
            <a:endParaRPr lang="en-US" sz="2400" dirty="0" smtClean="0"/>
          </a:p>
          <a:p>
            <a:endParaRPr lang="ru-RU" sz="2400" dirty="0" smtClean="0"/>
          </a:p>
          <a:p>
            <a:pPr marL="285750" indent="-285750">
              <a:buFont typeface="Arial" panose="020B0604020202020204" pitchFamily="34" charset="0"/>
              <a:buChar char="•"/>
            </a:pPr>
            <a:r>
              <a:rPr lang="en-US" sz="2400" dirty="0" smtClean="0"/>
              <a:t>Quantity</a:t>
            </a:r>
            <a:endParaRPr lang="en-US" sz="2400" dirty="0" smtClean="0"/>
          </a:p>
          <a:p>
            <a:endParaRPr lang="ru-RU" sz="2400" dirty="0" smtClean="0"/>
          </a:p>
          <a:p>
            <a:pPr marL="285750" indent="-285750">
              <a:buFont typeface="Arial" panose="020B0604020202020204" pitchFamily="34" charset="0"/>
              <a:buChar char="•"/>
            </a:pPr>
            <a:r>
              <a:rPr lang="en-US" sz="2400" dirty="0" smtClean="0"/>
              <a:t>Portable</a:t>
            </a:r>
            <a:endParaRPr lang="ru-RU" sz="2400" dirty="0"/>
          </a:p>
        </p:txBody>
      </p:sp>
      <p:pic>
        <p:nvPicPr>
          <p:cNvPr id="3" name="Изображение 2" descr="WP_Promo_box-00.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1196752"/>
            <a:ext cx="3995936" cy="5034409"/>
          </a:xfrm>
          <a:prstGeom prst="rect">
            <a:avLst/>
          </a:prstGeom>
        </p:spPr>
      </p:pic>
    </p:spTree>
    <p:extLst>
      <p:ext uri="{BB962C8B-B14F-4D97-AF65-F5344CB8AC3E}">
        <p14:creationId xmlns:p14="http://schemas.microsoft.com/office/powerpoint/2010/main" val="2372469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7384"/>
            <a:ext cx="8229600" cy="1143000"/>
          </a:xfrm>
        </p:spPr>
        <p:txBody>
          <a:bodyPr/>
          <a:lstStyle/>
          <a:p>
            <a:r>
              <a:rPr lang="en-US" dirty="0" smtClean="0"/>
              <a:t>Coral</a:t>
            </a:r>
            <a:r>
              <a:rPr lang="ru-RU" dirty="0" smtClean="0"/>
              <a:t>-</a:t>
            </a:r>
            <a:r>
              <a:rPr lang="en-US" dirty="0" smtClean="0"/>
              <a:t>Mine </a:t>
            </a:r>
            <a:endParaRPr lang="ru-RU" dirty="0"/>
          </a:p>
        </p:txBody>
      </p:sp>
      <p:sp>
        <p:nvSpPr>
          <p:cNvPr id="5" name="TextBox 4"/>
          <p:cNvSpPr txBox="1"/>
          <p:nvPr/>
        </p:nvSpPr>
        <p:spPr>
          <a:xfrm>
            <a:off x="4932040" y="2159404"/>
            <a:ext cx="3816424" cy="923330"/>
          </a:xfrm>
          <a:prstGeom prst="rect">
            <a:avLst/>
          </a:prstGeom>
          <a:noFill/>
        </p:spPr>
        <p:txBody>
          <a:bodyPr wrap="square" rtlCol="0">
            <a:spAutoFit/>
          </a:bodyPr>
          <a:lstStyle/>
          <a:p>
            <a:r>
              <a:rPr lang="en-US" dirty="0" smtClean="0"/>
              <a:t>Changes the physical and chemical properties of water</a:t>
            </a:r>
            <a:endParaRPr lang="ru-RU" dirty="0" smtClean="0"/>
          </a:p>
          <a:p>
            <a:endParaRPr lang="ru-RU" dirty="0"/>
          </a:p>
        </p:txBody>
      </p:sp>
      <p:sp>
        <p:nvSpPr>
          <p:cNvPr id="6" name="TextBox 5"/>
          <p:cNvSpPr txBox="1"/>
          <p:nvPr/>
        </p:nvSpPr>
        <p:spPr>
          <a:xfrm>
            <a:off x="4932040" y="3431741"/>
            <a:ext cx="4032448" cy="646331"/>
          </a:xfrm>
          <a:prstGeom prst="rect">
            <a:avLst/>
          </a:prstGeom>
          <a:noFill/>
        </p:spPr>
        <p:txBody>
          <a:bodyPr wrap="square" rtlCol="0">
            <a:spAutoFit/>
          </a:bodyPr>
          <a:lstStyle/>
          <a:p>
            <a:r>
              <a:rPr lang="en-US" dirty="0" smtClean="0"/>
              <a:t>Contains the optimal balance of micro and </a:t>
            </a:r>
            <a:r>
              <a:rPr lang="en-US" dirty="0" err="1" smtClean="0"/>
              <a:t>macroelements</a:t>
            </a:r>
            <a:endParaRPr lang="ru-RU" dirty="0"/>
          </a:p>
        </p:txBody>
      </p:sp>
      <p:sp>
        <p:nvSpPr>
          <p:cNvPr id="8" name="TextBox 7"/>
          <p:cNvSpPr txBox="1"/>
          <p:nvPr/>
        </p:nvSpPr>
        <p:spPr>
          <a:xfrm>
            <a:off x="4932040" y="4666910"/>
            <a:ext cx="3312368" cy="646331"/>
          </a:xfrm>
          <a:prstGeom prst="rect">
            <a:avLst/>
          </a:prstGeom>
          <a:noFill/>
        </p:spPr>
        <p:txBody>
          <a:bodyPr wrap="square" rtlCol="0">
            <a:spAutoFit/>
          </a:bodyPr>
          <a:lstStyle/>
          <a:p>
            <a:r>
              <a:rPr lang="en-US" dirty="0" smtClean="0"/>
              <a:t>Improves the “taste” of water for every cell in the body</a:t>
            </a:r>
            <a:endParaRPr lang="ru-RU" dirty="0"/>
          </a:p>
        </p:txBody>
      </p:sp>
      <p:pic>
        <p:nvPicPr>
          <p:cNvPr id="7" name="Изображение 6" descr="Coral-M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498558"/>
            <a:ext cx="3312368" cy="4378714"/>
          </a:xfrm>
          <a:prstGeom prst="rect">
            <a:avLst/>
          </a:prstGeom>
        </p:spPr>
      </p:pic>
    </p:spTree>
    <p:extLst>
      <p:ext uri="{BB962C8B-B14F-4D97-AF65-F5344CB8AC3E}">
        <p14:creationId xmlns:p14="http://schemas.microsoft.com/office/powerpoint/2010/main" val="1134409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Изображение 15" descr="KOR DELT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190776"/>
            <a:ext cx="8100392" cy="5478584"/>
          </a:xfrm>
          <a:prstGeom prst="rect">
            <a:avLst/>
          </a:prstGeom>
        </p:spPr>
      </p:pic>
      <p:sp>
        <p:nvSpPr>
          <p:cNvPr id="2" name="Заголовок 1"/>
          <p:cNvSpPr>
            <a:spLocks noGrp="1"/>
          </p:cNvSpPr>
          <p:nvPr>
            <p:ph type="title"/>
          </p:nvPr>
        </p:nvSpPr>
        <p:spPr>
          <a:xfrm>
            <a:off x="457200" y="-27384"/>
            <a:ext cx="8229600" cy="1143000"/>
          </a:xfrm>
        </p:spPr>
        <p:txBody>
          <a:bodyPr/>
          <a:lstStyle/>
          <a:p>
            <a:r>
              <a:rPr lang="en-US" dirty="0" smtClean="0"/>
              <a:t>Always with you</a:t>
            </a:r>
            <a:r>
              <a:rPr lang="ru-RU" dirty="0" smtClean="0"/>
              <a:t>!</a:t>
            </a:r>
            <a:endParaRPr lang="ru-RU" dirty="0"/>
          </a:p>
        </p:txBody>
      </p:sp>
      <p:sp>
        <p:nvSpPr>
          <p:cNvPr id="7" name="TextBox 6"/>
          <p:cNvSpPr txBox="1"/>
          <p:nvPr/>
        </p:nvSpPr>
        <p:spPr>
          <a:xfrm>
            <a:off x="467544" y="1486525"/>
            <a:ext cx="1728192" cy="646331"/>
          </a:xfrm>
          <a:prstGeom prst="rect">
            <a:avLst/>
          </a:prstGeom>
          <a:noFill/>
        </p:spPr>
        <p:txBody>
          <a:bodyPr wrap="square" rtlCol="0">
            <a:spAutoFit/>
          </a:bodyPr>
          <a:lstStyle/>
          <a:p>
            <a:r>
              <a:rPr lang="en-US" dirty="0"/>
              <a:t>INSPIRATION INCLUDED</a:t>
            </a:r>
            <a:endParaRPr lang="ru-RU" dirty="0"/>
          </a:p>
        </p:txBody>
      </p:sp>
      <p:sp>
        <p:nvSpPr>
          <p:cNvPr id="11" name="TextBox 10"/>
          <p:cNvSpPr txBox="1"/>
          <p:nvPr/>
        </p:nvSpPr>
        <p:spPr>
          <a:xfrm>
            <a:off x="7020272" y="1486524"/>
            <a:ext cx="1800200" cy="646331"/>
          </a:xfrm>
          <a:prstGeom prst="rect">
            <a:avLst/>
          </a:prstGeom>
          <a:noFill/>
        </p:spPr>
        <p:txBody>
          <a:bodyPr wrap="square" rtlCol="0">
            <a:spAutoFit/>
          </a:bodyPr>
          <a:lstStyle/>
          <a:p>
            <a:r>
              <a:rPr lang="en-US" dirty="0"/>
              <a:t>ERGONOMIC DESIGN</a:t>
            </a:r>
            <a:endParaRPr lang="ru-RU" dirty="0"/>
          </a:p>
        </p:txBody>
      </p:sp>
      <p:sp>
        <p:nvSpPr>
          <p:cNvPr id="12" name="Прямоугольник 11"/>
          <p:cNvSpPr/>
          <p:nvPr/>
        </p:nvSpPr>
        <p:spPr>
          <a:xfrm>
            <a:off x="6948264" y="4797152"/>
            <a:ext cx="1872208" cy="369332"/>
          </a:xfrm>
          <a:prstGeom prst="rect">
            <a:avLst/>
          </a:prstGeom>
        </p:spPr>
        <p:txBody>
          <a:bodyPr wrap="square">
            <a:spAutoFit/>
          </a:bodyPr>
          <a:lstStyle/>
          <a:p>
            <a:r>
              <a:rPr lang="en-US" dirty="0"/>
              <a:t>CUSHIONED BASE</a:t>
            </a:r>
            <a:endParaRPr lang="ru-RU" dirty="0"/>
          </a:p>
        </p:txBody>
      </p:sp>
      <p:sp>
        <p:nvSpPr>
          <p:cNvPr id="13" name="Прямоугольник 12"/>
          <p:cNvSpPr/>
          <p:nvPr/>
        </p:nvSpPr>
        <p:spPr>
          <a:xfrm>
            <a:off x="6948264" y="3284984"/>
            <a:ext cx="2016224" cy="646331"/>
          </a:xfrm>
          <a:prstGeom prst="rect">
            <a:avLst/>
          </a:prstGeom>
        </p:spPr>
        <p:txBody>
          <a:bodyPr wrap="square">
            <a:spAutoFit/>
          </a:bodyPr>
          <a:lstStyle/>
          <a:p>
            <a:r>
              <a:rPr lang="en-US" dirty="0"/>
              <a:t>HYGIENIC CHAMBER</a:t>
            </a:r>
            <a:endParaRPr lang="ru-RU" dirty="0"/>
          </a:p>
        </p:txBody>
      </p:sp>
      <p:sp>
        <p:nvSpPr>
          <p:cNvPr id="14" name="Прямоугольник 13"/>
          <p:cNvSpPr/>
          <p:nvPr/>
        </p:nvSpPr>
        <p:spPr>
          <a:xfrm>
            <a:off x="467544" y="3286725"/>
            <a:ext cx="1728192" cy="369332"/>
          </a:xfrm>
          <a:prstGeom prst="rect">
            <a:avLst/>
          </a:prstGeom>
        </p:spPr>
        <p:txBody>
          <a:bodyPr wrap="square">
            <a:spAutoFit/>
          </a:bodyPr>
          <a:lstStyle/>
          <a:p>
            <a:r>
              <a:rPr lang="en-US" dirty="0"/>
              <a:t>NO-WORRY CAP</a:t>
            </a:r>
            <a:endParaRPr lang="ru-RU" dirty="0"/>
          </a:p>
        </p:txBody>
      </p:sp>
      <p:sp>
        <p:nvSpPr>
          <p:cNvPr id="15" name="Прямоугольник 14"/>
          <p:cNvSpPr/>
          <p:nvPr/>
        </p:nvSpPr>
        <p:spPr>
          <a:xfrm>
            <a:off x="485800" y="4869160"/>
            <a:ext cx="1709936" cy="646331"/>
          </a:xfrm>
          <a:prstGeom prst="rect">
            <a:avLst/>
          </a:prstGeom>
        </p:spPr>
        <p:txBody>
          <a:bodyPr wrap="square">
            <a:spAutoFit/>
          </a:bodyPr>
          <a:lstStyle/>
          <a:p>
            <a:r>
              <a:rPr lang="en-US" dirty="0"/>
              <a:t>EASY  TO FILL AND WASH</a:t>
            </a:r>
            <a:endParaRPr lang="ru-RU" dirty="0"/>
          </a:p>
        </p:txBody>
      </p:sp>
    </p:spTree>
    <p:extLst>
      <p:ext uri="{BB962C8B-B14F-4D97-AF65-F5344CB8AC3E}">
        <p14:creationId xmlns:p14="http://schemas.microsoft.com/office/powerpoint/2010/main" val="305361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Easy to use</a:t>
            </a:r>
            <a:endParaRPr lang="ru-RU" dirty="0"/>
          </a:p>
        </p:txBody>
      </p:sp>
      <p:pic>
        <p:nvPicPr>
          <p:cNvPr id="5" name="Изображение 2" descr="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72" y="1971092"/>
            <a:ext cx="7812360" cy="3906180"/>
          </a:xfrm>
          <a:prstGeom prst="rect">
            <a:avLst/>
          </a:prstGeom>
        </p:spPr>
      </p:pic>
    </p:spTree>
    <p:extLst>
      <p:ext uri="{BB962C8B-B14F-4D97-AF65-F5344CB8AC3E}">
        <p14:creationId xmlns:p14="http://schemas.microsoft.com/office/powerpoint/2010/main" val="5441725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B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74" y="0"/>
            <a:ext cx="9144000" cy="6858000"/>
          </a:xfrm>
          <a:prstGeom prst="rect">
            <a:avLst/>
          </a:prstGeom>
        </p:spPr>
      </p:pic>
      <p:sp>
        <p:nvSpPr>
          <p:cNvPr id="2" name="Заголовок 1"/>
          <p:cNvSpPr>
            <a:spLocks noGrp="1"/>
          </p:cNvSpPr>
          <p:nvPr>
            <p:ph type="title"/>
          </p:nvPr>
        </p:nvSpPr>
        <p:spPr>
          <a:xfrm>
            <a:off x="457200" y="-27384"/>
            <a:ext cx="8229600" cy="1143000"/>
          </a:xfrm>
        </p:spPr>
        <p:txBody>
          <a:bodyPr/>
          <a:lstStyle/>
          <a:p>
            <a:r>
              <a:rPr lang="en-US" dirty="0" smtClean="0"/>
              <a:t>Other ideas</a:t>
            </a:r>
            <a:endParaRPr lang="ru-RU" dirty="0"/>
          </a:p>
        </p:txBody>
      </p:sp>
      <p:pic>
        <p:nvPicPr>
          <p:cNvPr id="6" name="Изображение 5" descr="WP_Promo_box-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196752"/>
            <a:ext cx="4248472" cy="5160721"/>
          </a:xfrm>
          <a:prstGeom prst="rect">
            <a:avLst/>
          </a:prstGeom>
        </p:spPr>
      </p:pic>
    </p:spTree>
    <p:extLst>
      <p:ext uri="{BB962C8B-B14F-4D97-AF65-F5344CB8AC3E}">
        <p14:creationId xmlns:p14="http://schemas.microsoft.com/office/powerpoint/2010/main" val="37169751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WaterPack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72008"/>
            <a:ext cx="9260529" cy="6957392"/>
          </a:xfrm>
          <a:prstGeom prst="rect">
            <a:avLst/>
          </a:prstGeom>
        </p:spPr>
      </p:pic>
      <p:sp>
        <p:nvSpPr>
          <p:cNvPr id="4" name="Прямоугольник 3"/>
          <p:cNvSpPr/>
          <p:nvPr/>
        </p:nvSpPr>
        <p:spPr>
          <a:xfrm>
            <a:off x="1115616" y="5509681"/>
            <a:ext cx="7056784" cy="1015663"/>
          </a:xfrm>
          <a:prstGeom prst="rect">
            <a:avLst/>
          </a:prstGeom>
        </p:spPr>
        <p:txBody>
          <a:bodyPr wrap="square">
            <a:spAutoFit/>
          </a:bodyPr>
          <a:lstStyle/>
          <a:p>
            <a:pPr algn="ctr"/>
            <a:r>
              <a:rPr lang="ru-RU" sz="3000" dirty="0">
                <a:solidFill>
                  <a:schemeClr val="bg1"/>
                </a:solidFill>
              </a:rPr>
              <a:t>Ваша здоровая, наполненная энергией </a:t>
            </a:r>
          </a:p>
          <a:p>
            <a:pPr algn="ctr"/>
            <a:r>
              <a:rPr lang="ru-RU" sz="3000" dirty="0">
                <a:solidFill>
                  <a:schemeClr val="bg1"/>
                </a:solidFill>
              </a:rPr>
              <a:t>жизнь начинается с </a:t>
            </a:r>
            <a:r>
              <a:rPr lang="ru-RU" sz="3000" dirty="0" err="1">
                <a:solidFill>
                  <a:schemeClr val="bg1"/>
                </a:solidFill>
              </a:rPr>
              <a:t>Water</a:t>
            </a:r>
            <a:r>
              <a:rPr lang="ru-RU" sz="3000" dirty="0">
                <a:solidFill>
                  <a:schemeClr val="bg1"/>
                </a:solidFill>
              </a:rPr>
              <a:t> </a:t>
            </a:r>
            <a:r>
              <a:rPr lang="ru-RU" sz="3000" dirty="0" err="1">
                <a:solidFill>
                  <a:schemeClr val="bg1"/>
                </a:solidFill>
              </a:rPr>
              <a:t>Pack</a:t>
            </a:r>
            <a:endParaRPr lang="ru-RU" sz="3000" dirty="0">
              <a:solidFill>
                <a:schemeClr val="bg1"/>
              </a:solidFill>
            </a:endParaRPr>
          </a:p>
        </p:txBody>
      </p:sp>
    </p:spTree>
    <p:extLst>
      <p:ext uri="{BB962C8B-B14F-4D97-AF65-F5344CB8AC3E}">
        <p14:creationId xmlns:p14="http://schemas.microsoft.com/office/powerpoint/2010/main" val="2200114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2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9463"/>
            <a:ext cx="9144000" cy="5171825"/>
          </a:xfrm>
          <a:prstGeom prst="rect">
            <a:avLst/>
          </a:prstGeom>
        </p:spPr>
      </p:pic>
      <p:sp>
        <p:nvSpPr>
          <p:cNvPr id="2" name="TextBox 1"/>
          <p:cNvSpPr txBox="1"/>
          <p:nvPr/>
        </p:nvSpPr>
        <p:spPr>
          <a:xfrm>
            <a:off x="10404648" y="1412776"/>
            <a:ext cx="2736304" cy="646331"/>
          </a:xfrm>
          <a:prstGeom prst="rect">
            <a:avLst/>
          </a:prstGeom>
          <a:noFill/>
        </p:spPr>
        <p:txBody>
          <a:bodyPr wrap="square" rtlCol="0">
            <a:spAutoFit/>
          </a:bodyPr>
          <a:lstStyle/>
          <a:p>
            <a:r>
              <a:rPr lang="en-US" dirty="0" smtClean="0"/>
              <a:t>Water is the driving force of all nature</a:t>
            </a:r>
            <a:endParaRPr lang="en-US" dirty="0"/>
          </a:p>
        </p:txBody>
      </p:sp>
    </p:spTree>
    <p:extLst>
      <p:ext uri="{BB962C8B-B14F-4D97-AF65-F5344CB8AC3E}">
        <p14:creationId xmlns:p14="http://schemas.microsoft.com/office/powerpoint/2010/main" val="3043877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9392"/>
            <a:ext cx="8229600" cy="1143000"/>
          </a:xfrm>
        </p:spPr>
        <p:txBody>
          <a:bodyPr/>
          <a:lstStyle/>
          <a:p>
            <a:r>
              <a:rPr lang="ru-RU" dirty="0" smtClean="0"/>
              <a:t>Вода – основа нашей жизни</a:t>
            </a:r>
            <a:endParaRPr lang="ru-RU" dirty="0"/>
          </a:p>
        </p:txBody>
      </p:sp>
      <p:pic>
        <p:nvPicPr>
          <p:cNvPr id="3" name="Изображение 2"/>
          <p:cNvPicPr>
            <a:picLocks noChangeAspect="1"/>
          </p:cNvPicPr>
          <p:nvPr/>
        </p:nvPicPr>
        <p:blipFill>
          <a:blip r:embed="rId3"/>
          <a:stretch>
            <a:fillRect/>
          </a:stretch>
        </p:blipFill>
        <p:spPr>
          <a:xfrm>
            <a:off x="170949" y="1196752"/>
            <a:ext cx="4977115" cy="5439590"/>
          </a:xfrm>
          <a:prstGeom prst="rect">
            <a:avLst/>
          </a:prstGeom>
        </p:spPr>
      </p:pic>
      <p:pic>
        <p:nvPicPr>
          <p:cNvPr id="4" name="Изображение 3" descr="Untitled-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5302" y="1412776"/>
            <a:ext cx="2318986" cy="5256584"/>
          </a:xfrm>
          <a:prstGeom prst="rect">
            <a:avLst/>
          </a:prstGeom>
        </p:spPr>
      </p:pic>
      <p:sp>
        <p:nvSpPr>
          <p:cNvPr id="5" name="TextBox 4"/>
          <p:cNvSpPr txBox="1"/>
          <p:nvPr/>
        </p:nvSpPr>
        <p:spPr>
          <a:xfrm>
            <a:off x="9972600" y="980728"/>
            <a:ext cx="2232248" cy="2308324"/>
          </a:xfrm>
          <a:prstGeom prst="rect">
            <a:avLst/>
          </a:prstGeom>
          <a:noFill/>
        </p:spPr>
        <p:txBody>
          <a:bodyPr wrap="square" rtlCol="0">
            <a:spAutoFit/>
          </a:bodyPr>
          <a:lstStyle/>
          <a:p>
            <a:r>
              <a:rPr lang="en-US" dirty="0" smtClean="0"/>
              <a:t>Water is the basis of </a:t>
            </a:r>
            <a:r>
              <a:rPr lang="en-US" dirty="0" smtClean="0"/>
              <a:t>life</a:t>
            </a:r>
            <a:br>
              <a:rPr lang="en-US" dirty="0" smtClean="0"/>
            </a:br>
            <a:r>
              <a:rPr lang="en-US" dirty="0" smtClean="0"/>
              <a:t>Brain</a:t>
            </a:r>
            <a:br>
              <a:rPr lang="en-US" dirty="0" smtClean="0"/>
            </a:br>
            <a:r>
              <a:rPr lang="en-US" dirty="0" smtClean="0"/>
              <a:t>Blood</a:t>
            </a:r>
            <a:br>
              <a:rPr lang="en-US" dirty="0" smtClean="0"/>
            </a:br>
            <a:r>
              <a:rPr lang="en-US" dirty="0" smtClean="0"/>
              <a:t>Lungs</a:t>
            </a:r>
            <a:br>
              <a:rPr lang="en-US" dirty="0" smtClean="0"/>
            </a:br>
            <a:r>
              <a:rPr lang="en-US" dirty="0" smtClean="0"/>
              <a:t>Kidneys</a:t>
            </a:r>
            <a:br>
              <a:rPr lang="en-US" dirty="0" smtClean="0"/>
            </a:br>
            <a:r>
              <a:rPr lang="en-US" dirty="0" smtClean="0"/>
              <a:t>Heart</a:t>
            </a:r>
            <a:br>
              <a:rPr lang="en-US" dirty="0" smtClean="0"/>
            </a:br>
            <a:r>
              <a:rPr lang="en-US" dirty="0" smtClean="0"/>
              <a:t>Muscles</a:t>
            </a:r>
            <a:endParaRPr lang="en-US" dirty="0"/>
          </a:p>
        </p:txBody>
      </p:sp>
    </p:spTree>
    <p:extLst>
      <p:ext uri="{BB962C8B-B14F-4D97-AF65-F5344CB8AC3E}">
        <p14:creationId xmlns:p14="http://schemas.microsoft.com/office/powerpoint/2010/main" val="304885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3752"/>
            <a:ext cx="8229600" cy="1143000"/>
          </a:xfrm>
        </p:spPr>
        <p:txBody>
          <a:bodyPr>
            <a:normAutofit/>
          </a:bodyPr>
          <a:lstStyle/>
          <a:p>
            <a:r>
              <a:rPr lang="ru-RU" dirty="0" smtClean="0"/>
              <a:t>8 </a:t>
            </a:r>
            <a:r>
              <a:rPr lang="en-US" dirty="0" smtClean="0"/>
              <a:t>reasons to </a:t>
            </a:r>
            <a:r>
              <a:rPr lang="en-US" dirty="0"/>
              <a:t>drink water</a:t>
            </a:r>
          </a:p>
        </p:txBody>
      </p:sp>
      <p:sp>
        <p:nvSpPr>
          <p:cNvPr id="15" name="TextBox 14"/>
          <p:cNvSpPr txBox="1"/>
          <p:nvPr/>
        </p:nvSpPr>
        <p:spPr>
          <a:xfrm>
            <a:off x="179512" y="3203684"/>
            <a:ext cx="2376264" cy="646331"/>
          </a:xfrm>
          <a:prstGeom prst="rect">
            <a:avLst/>
          </a:prstGeom>
          <a:noFill/>
        </p:spPr>
        <p:txBody>
          <a:bodyPr wrap="square" rtlCol="0">
            <a:spAutoFit/>
          </a:bodyPr>
          <a:lstStyle/>
          <a:p>
            <a:pPr algn="ctr"/>
            <a:r>
              <a:rPr lang="en-US" dirty="0" smtClean="0"/>
              <a:t>WEIGHT CONTROL</a:t>
            </a:r>
          </a:p>
          <a:p>
            <a:pPr algn="ctr"/>
            <a:endParaRPr lang="en-US" dirty="0" smtClean="0"/>
          </a:p>
        </p:txBody>
      </p:sp>
      <p:sp>
        <p:nvSpPr>
          <p:cNvPr id="16" name="TextBox 15"/>
          <p:cNvSpPr txBox="1"/>
          <p:nvPr/>
        </p:nvSpPr>
        <p:spPr>
          <a:xfrm>
            <a:off x="2267744" y="3203684"/>
            <a:ext cx="2376264" cy="369332"/>
          </a:xfrm>
          <a:prstGeom prst="rect">
            <a:avLst/>
          </a:prstGeom>
          <a:noFill/>
        </p:spPr>
        <p:txBody>
          <a:bodyPr wrap="square" rtlCol="0">
            <a:spAutoFit/>
          </a:bodyPr>
          <a:lstStyle/>
          <a:p>
            <a:pPr algn="ctr"/>
            <a:r>
              <a:rPr lang="en-US" dirty="0" smtClean="0"/>
              <a:t>ENERGY</a:t>
            </a:r>
            <a:endParaRPr lang="ru-RU" dirty="0"/>
          </a:p>
        </p:txBody>
      </p:sp>
      <p:sp>
        <p:nvSpPr>
          <p:cNvPr id="7" name="Прямоугольник 6"/>
          <p:cNvSpPr/>
          <p:nvPr/>
        </p:nvSpPr>
        <p:spPr>
          <a:xfrm>
            <a:off x="4915723" y="3203684"/>
            <a:ext cx="1289777" cy="369332"/>
          </a:xfrm>
          <a:prstGeom prst="rect">
            <a:avLst/>
          </a:prstGeom>
        </p:spPr>
        <p:txBody>
          <a:bodyPr wrap="none">
            <a:spAutoFit/>
          </a:bodyPr>
          <a:lstStyle/>
          <a:p>
            <a:r>
              <a:rPr lang="en-US" dirty="0" smtClean="0"/>
              <a:t>PAIN RELEIF</a:t>
            </a:r>
          </a:p>
        </p:txBody>
      </p:sp>
      <p:sp>
        <p:nvSpPr>
          <p:cNvPr id="18" name="Прямоугольник 17"/>
          <p:cNvSpPr/>
          <p:nvPr/>
        </p:nvSpPr>
        <p:spPr>
          <a:xfrm>
            <a:off x="6876256" y="3203684"/>
            <a:ext cx="1506951" cy="369332"/>
          </a:xfrm>
          <a:prstGeom prst="rect">
            <a:avLst/>
          </a:prstGeom>
        </p:spPr>
        <p:txBody>
          <a:bodyPr wrap="none">
            <a:spAutoFit/>
          </a:bodyPr>
          <a:lstStyle/>
          <a:p>
            <a:r>
              <a:rPr lang="en-US" dirty="0" smtClean="0"/>
              <a:t>HEALTHY SKIN</a:t>
            </a:r>
            <a:endParaRPr lang="ru-RU" dirty="0"/>
          </a:p>
        </p:txBody>
      </p:sp>
      <p:sp>
        <p:nvSpPr>
          <p:cNvPr id="8" name="Прямоугольник 7"/>
          <p:cNvSpPr/>
          <p:nvPr/>
        </p:nvSpPr>
        <p:spPr>
          <a:xfrm>
            <a:off x="331656" y="5662988"/>
            <a:ext cx="1731198" cy="646331"/>
          </a:xfrm>
          <a:prstGeom prst="rect">
            <a:avLst/>
          </a:prstGeom>
        </p:spPr>
        <p:txBody>
          <a:bodyPr wrap="square">
            <a:spAutoFit/>
          </a:bodyPr>
          <a:lstStyle/>
          <a:p>
            <a:pPr algn="ctr"/>
            <a:r>
              <a:rPr lang="en-US" dirty="0" smtClean="0"/>
              <a:t>HEALTHY DIGESTION</a:t>
            </a:r>
            <a:endParaRPr lang="ru-RU" dirty="0" smtClean="0"/>
          </a:p>
        </p:txBody>
      </p:sp>
      <p:sp>
        <p:nvSpPr>
          <p:cNvPr id="9" name="Прямоугольник 8"/>
          <p:cNvSpPr/>
          <p:nvPr/>
        </p:nvSpPr>
        <p:spPr>
          <a:xfrm>
            <a:off x="2266144" y="5683696"/>
            <a:ext cx="2191453" cy="646331"/>
          </a:xfrm>
          <a:prstGeom prst="rect">
            <a:avLst/>
          </a:prstGeom>
        </p:spPr>
        <p:txBody>
          <a:bodyPr wrap="square">
            <a:spAutoFit/>
          </a:bodyPr>
          <a:lstStyle/>
          <a:p>
            <a:pPr algn="ctr"/>
            <a:r>
              <a:rPr lang="en-US" dirty="0" smtClean="0"/>
              <a:t>HEALTHY JOINTS AND MUSCLES</a:t>
            </a:r>
            <a:endParaRPr lang="ru-RU" dirty="0" smtClean="0"/>
          </a:p>
        </p:txBody>
      </p:sp>
      <p:sp>
        <p:nvSpPr>
          <p:cNvPr id="11" name="Прямоугольник 10"/>
          <p:cNvSpPr/>
          <p:nvPr/>
        </p:nvSpPr>
        <p:spPr>
          <a:xfrm>
            <a:off x="4471654" y="5688834"/>
            <a:ext cx="2432940" cy="646331"/>
          </a:xfrm>
          <a:prstGeom prst="rect">
            <a:avLst/>
          </a:prstGeom>
        </p:spPr>
        <p:txBody>
          <a:bodyPr wrap="square">
            <a:spAutoFit/>
          </a:bodyPr>
          <a:lstStyle/>
          <a:p>
            <a:pPr algn="ctr"/>
            <a:r>
              <a:rPr lang="en-US" dirty="0" smtClean="0"/>
              <a:t>REGULATION OF BODY TEMPERATURE</a:t>
            </a:r>
            <a:endParaRPr lang="ru-RU" dirty="0"/>
          </a:p>
        </p:txBody>
      </p:sp>
      <p:sp>
        <p:nvSpPr>
          <p:cNvPr id="17" name="Прямоугольник 16"/>
          <p:cNvSpPr/>
          <p:nvPr/>
        </p:nvSpPr>
        <p:spPr>
          <a:xfrm>
            <a:off x="6884266" y="5662989"/>
            <a:ext cx="1989071" cy="369332"/>
          </a:xfrm>
          <a:prstGeom prst="rect">
            <a:avLst/>
          </a:prstGeom>
        </p:spPr>
        <p:txBody>
          <a:bodyPr wrap="none">
            <a:spAutoFit/>
          </a:bodyPr>
          <a:lstStyle/>
          <a:p>
            <a:pPr algn="ctr"/>
            <a:r>
              <a:rPr lang="en-US" dirty="0" smtClean="0"/>
              <a:t>REMOVING TOXINS</a:t>
            </a:r>
          </a:p>
        </p:txBody>
      </p:sp>
      <p:pic>
        <p:nvPicPr>
          <p:cNvPr id="3" name="Изображение 2"/>
          <p:cNvPicPr>
            <a:picLocks noChangeAspect="1"/>
          </p:cNvPicPr>
          <p:nvPr/>
        </p:nvPicPr>
        <p:blipFill>
          <a:blip r:embed="rId3"/>
          <a:stretch>
            <a:fillRect/>
          </a:stretch>
        </p:blipFill>
        <p:spPr>
          <a:xfrm>
            <a:off x="755576" y="1700808"/>
            <a:ext cx="1224136" cy="1224136"/>
          </a:xfrm>
          <a:prstGeom prst="rect">
            <a:avLst/>
          </a:prstGeom>
        </p:spPr>
      </p:pic>
      <p:pic>
        <p:nvPicPr>
          <p:cNvPr id="5" name="Изображение 4"/>
          <p:cNvPicPr>
            <a:picLocks noChangeAspect="1"/>
          </p:cNvPicPr>
          <p:nvPr/>
        </p:nvPicPr>
        <p:blipFill>
          <a:blip r:embed="rId4"/>
          <a:stretch>
            <a:fillRect/>
          </a:stretch>
        </p:blipFill>
        <p:spPr>
          <a:xfrm>
            <a:off x="2915816" y="1700808"/>
            <a:ext cx="1224136" cy="1224136"/>
          </a:xfrm>
          <a:prstGeom prst="rect">
            <a:avLst/>
          </a:prstGeom>
        </p:spPr>
      </p:pic>
      <p:pic>
        <p:nvPicPr>
          <p:cNvPr id="12" name="Изображение 11"/>
          <p:cNvPicPr>
            <a:picLocks noChangeAspect="1"/>
          </p:cNvPicPr>
          <p:nvPr/>
        </p:nvPicPr>
        <p:blipFill>
          <a:blip r:embed="rId5"/>
          <a:stretch>
            <a:fillRect/>
          </a:stretch>
        </p:blipFill>
        <p:spPr>
          <a:xfrm>
            <a:off x="7236296" y="1700808"/>
            <a:ext cx="1224136" cy="1224136"/>
          </a:xfrm>
          <a:prstGeom prst="rect">
            <a:avLst/>
          </a:prstGeom>
        </p:spPr>
      </p:pic>
      <p:pic>
        <p:nvPicPr>
          <p:cNvPr id="13" name="Изображение 12"/>
          <p:cNvPicPr>
            <a:picLocks noChangeAspect="1"/>
          </p:cNvPicPr>
          <p:nvPr/>
        </p:nvPicPr>
        <p:blipFill>
          <a:blip r:embed="rId6"/>
          <a:stretch>
            <a:fillRect/>
          </a:stretch>
        </p:blipFill>
        <p:spPr>
          <a:xfrm>
            <a:off x="755576" y="4149080"/>
            <a:ext cx="1224136" cy="1224136"/>
          </a:xfrm>
          <a:prstGeom prst="rect">
            <a:avLst/>
          </a:prstGeom>
        </p:spPr>
      </p:pic>
      <p:pic>
        <p:nvPicPr>
          <p:cNvPr id="14" name="Изображение 13"/>
          <p:cNvPicPr>
            <a:picLocks noChangeAspect="1"/>
          </p:cNvPicPr>
          <p:nvPr/>
        </p:nvPicPr>
        <p:blipFill>
          <a:blip r:embed="rId7"/>
          <a:stretch>
            <a:fillRect/>
          </a:stretch>
        </p:blipFill>
        <p:spPr>
          <a:xfrm>
            <a:off x="2860756" y="4149080"/>
            <a:ext cx="1224136" cy="1224136"/>
          </a:xfrm>
          <a:prstGeom prst="rect">
            <a:avLst/>
          </a:prstGeom>
        </p:spPr>
      </p:pic>
      <p:pic>
        <p:nvPicPr>
          <p:cNvPr id="19" name="Изображение 18"/>
          <p:cNvPicPr>
            <a:picLocks noChangeAspect="1"/>
          </p:cNvPicPr>
          <p:nvPr/>
        </p:nvPicPr>
        <p:blipFill>
          <a:blip r:embed="rId8"/>
          <a:stretch>
            <a:fillRect/>
          </a:stretch>
        </p:blipFill>
        <p:spPr>
          <a:xfrm>
            <a:off x="5076056" y="4149080"/>
            <a:ext cx="1224136" cy="1224136"/>
          </a:xfrm>
          <a:prstGeom prst="rect">
            <a:avLst/>
          </a:prstGeom>
        </p:spPr>
      </p:pic>
      <p:pic>
        <p:nvPicPr>
          <p:cNvPr id="20" name="Изображение 19"/>
          <p:cNvPicPr>
            <a:picLocks noChangeAspect="1"/>
          </p:cNvPicPr>
          <p:nvPr/>
        </p:nvPicPr>
        <p:blipFill>
          <a:blip r:embed="rId9"/>
          <a:stretch>
            <a:fillRect/>
          </a:stretch>
        </p:blipFill>
        <p:spPr>
          <a:xfrm>
            <a:off x="7236296" y="4149080"/>
            <a:ext cx="1224136" cy="1224136"/>
          </a:xfrm>
          <a:prstGeom prst="rect">
            <a:avLst/>
          </a:prstGeom>
        </p:spPr>
      </p:pic>
      <p:pic>
        <p:nvPicPr>
          <p:cNvPr id="21" name="Изображение 20"/>
          <p:cNvPicPr>
            <a:picLocks noChangeAspect="1"/>
          </p:cNvPicPr>
          <p:nvPr/>
        </p:nvPicPr>
        <p:blipFill>
          <a:blip r:embed="rId10"/>
          <a:stretch>
            <a:fillRect/>
          </a:stretch>
        </p:blipFill>
        <p:spPr>
          <a:xfrm>
            <a:off x="5004048" y="1700808"/>
            <a:ext cx="1224136" cy="1224136"/>
          </a:xfrm>
          <a:prstGeom prst="rect">
            <a:avLst/>
          </a:prstGeom>
        </p:spPr>
      </p:pic>
    </p:spTree>
    <p:extLst>
      <p:ext uri="{BB962C8B-B14F-4D97-AF65-F5344CB8AC3E}">
        <p14:creationId xmlns:p14="http://schemas.microsoft.com/office/powerpoint/2010/main" val="99377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7" grpId="0"/>
      <p:bldP spid="18" grpId="0"/>
      <p:bldP spid="8" grpId="0"/>
      <p:bldP spid="9" grpId="0"/>
      <p:bldP spid="11"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p:cNvPicPr>
            <a:picLocks noChangeAspect="1"/>
          </p:cNvPicPr>
          <p:nvPr/>
        </p:nvPicPr>
        <p:blipFill>
          <a:blip r:embed="rId3"/>
          <a:stretch>
            <a:fillRect/>
          </a:stretch>
        </p:blipFill>
        <p:spPr>
          <a:xfrm>
            <a:off x="1043608" y="1556792"/>
            <a:ext cx="7416824" cy="4385424"/>
          </a:xfrm>
          <a:prstGeom prst="rect">
            <a:avLst/>
          </a:prstGeom>
        </p:spPr>
      </p:pic>
      <p:sp>
        <p:nvSpPr>
          <p:cNvPr id="2" name="Заголовок 1"/>
          <p:cNvSpPr>
            <a:spLocks noGrp="1"/>
          </p:cNvSpPr>
          <p:nvPr>
            <p:ph type="title"/>
          </p:nvPr>
        </p:nvSpPr>
        <p:spPr>
          <a:xfrm>
            <a:off x="457200" y="-27384"/>
            <a:ext cx="8229600" cy="1143000"/>
          </a:xfrm>
        </p:spPr>
        <p:txBody>
          <a:bodyPr/>
          <a:lstStyle/>
          <a:p>
            <a:r>
              <a:rPr lang="en-US" dirty="0" smtClean="0"/>
              <a:t>Essential to health</a:t>
            </a:r>
            <a:endParaRPr lang="ru-RU" dirty="0"/>
          </a:p>
        </p:txBody>
      </p:sp>
      <p:sp>
        <p:nvSpPr>
          <p:cNvPr id="9" name="TextBox 8"/>
          <p:cNvSpPr txBox="1"/>
          <p:nvPr/>
        </p:nvSpPr>
        <p:spPr>
          <a:xfrm>
            <a:off x="1187624" y="3501008"/>
            <a:ext cx="3168352" cy="477054"/>
          </a:xfrm>
          <a:prstGeom prst="rect">
            <a:avLst/>
          </a:prstGeom>
          <a:noFill/>
        </p:spPr>
        <p:txBody>
          <a:bodyPr wrap="square" rtlCol="0">
            <a:spAutoFit/>
          </a:bodyPr>
          <a:lstStyle/>
          <a:p>
            <a:pPr algn="ctr"/>
            <a:r>
              <a:rPr lang="en-US" sz="2500" dirty="0" smtClean="0"/>
              <a:t>Quality of water</a:t>
            </a:r>
            <a:endParaRPr lang="ru-RU" sz="2500" dirty="0"/>
          </a:p>
        </p:txBody>
      </p:sp>
      <p:sp>
        <p:nvSpPr>
          <p:cNvPr id="10" name="TextBox 9"/>
          <p:cNvSpPr txBox="1"/>
          <p:nvPr/>
        </p:nvSpPr>
        <p:spPr>
          <a:xfrm>
            <a:off x="5292080" y="3501008"/>
            <a:ext cx="3168352" cy="477054"/>
          </a:xfrm>
          <a:prstGeom prst="rect">
            <a:avLst/>
          </a:prstGeom>
          <a:noFill/>
        </p:spPr>
        <p:txBody>
          <a:bodyPr wrap="square" rtlCol="0">
            <a:spAutoFit/>
          </a:bodyPr>
          <a:lstStyle/>
          <a:p>
            <a:pPr algn="ctr"/>
            <a:r>
              <a:rPr lang="en-US" sz="2500" dirty="0" smtClean="0"/>
              <a:t>Quantity of water</a:t>
            </a:r>
            <a:endParaRPr lang="ru-RU" sz="2500" dirty="0"/>
          </a:p>
        </p:txBody>
      </p:sp>
      <p:pic>
        <p:nvPicPr>
          <p:cNvPr id="11" name="Изображение 10"/>
          <p:cNvPicPr>
            <a:picLocks noChangeAspect="1"/>
          </p:cNvPicPr>
          <p:nvPr/>
        </p:nvPicPr>
        <p:blipFill>
          <a:blip r:embed="rId4"/>
          <a:stretch>
            <a:fillRect/>
          </a:stretch>
        </p:blipFill>
        <p:spPr>
          <a:xfrm>
            <a:off x="4211960" y="3417465"/>
            <a:ext cx="1080120" cy="875631"/>
          </a:xfrm>
          <a:prstGeom prst="rect">
            <a:avLst/>
          </a:prstGeom>
        </p:spPr>
      </p:pic>
    </p:spTree>
    <p:extLst>
      <p:ext uri="{BB962C8B-B14F-4D97-AF65-F5344CB8AC3E}">
        <p14:creationId xmlns:p14="http://schemas.microsoft.com/office/powerpoint/2010/main" val="30298737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en-US" dirty="0" smtClean="0"/>
              <a:t>How </a:t>
            </a:r>
            <a:r>
              <a:rPr lang="en-US" dirty="0"/>
              <a:t>much water should you drink?</a:t>
            </a:r>
            <a:endParaRPr lang="ru-RU" dirty="0"/>
          </a:p>
        </p:txBody>
      </p:sp>
      <p:pic>
        <p:nvPicPr>
          <p:cNvPr id="6" name="Изображение 5"/>
          <p:cNvPicPr>
            <a:picLocks noChangeAspect="1"/>
          </p:cNvPicPr>
          <p:nvPr/>
        </p:nvPicPr>
        <p:blipFill>
          <a:blip r:embed="rId3"/>
          <a:stretch>
            <a:fillRect/>
          </a:stretch>
        </p:blipFill>
        <p:spPr>
          <a:xfrm>
            <a:off x="683568" y="2204865"/>
            <a:ext cx="7776864" cy="1927878"/>
          </a:xfrm>
          <a:prstGeom prst="rect">
            <a:avLst/>
          </a:prstGeom>
        </p:spPr>
      </p:pic>
      <p:pic>
        <p:nvPicPr>
          <p:cNvPr id="8" name="Изображение 7" descr="wa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5" y="620688"/>
            <a:ext cx="9241977" cy="6264696"/>
          </a:xfrm>
          <a:prstGeom prst="rect">
            <a:avLst/>
          </a:prstGeom>
        </p:spPr>
      </p:pic>
      <p:pic>
        <p:nvPicPr>
          <p:cNvPr id="5" name="Picture 4"/>
          <p:cNvPicPr>
            <a:picLocks noChangeAspect="1"/>
          </p:cNvPicPr>
          <p:nvPr/>
        </p:nvPicPr>
        <p:blipFill>
          <a:blip r:embed="rId5"/>
          <a:stretch>
            <a:fillRect/>
          </a:stretch>
        </p:blipFill>
        <p:spPr>
          <a:xfrm>
            <a:off x="7020272" y="1412776"/>
            <a:ext cx="6267450" cy="1362075"/>
          </a:xfrm>
          <a:prstGeom prst="rect">
            <a:avLst/>
          </a:prstGeom>
        </p:spPr>
      </p:pic>
    </p:spTree>
    <p:extLst>
      <p:ext uri="{BB962C8B-B14F-4D97-AF65-F5344CB8AC3E}">
        <p14:creationId xmlns:p14="http://schemas.microsoft.com/office/powerpoint/2010/main" val="3689575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normAutofit/>
          </a:bodyPr>
          <a:lstStyle/>
          <a:p>
            <a:r>
              <a:rPr lang="en-US" dirty="0" smtClean="0"/>
              <a:t>When should you drink water?</a:t>
            </a:r>
            <a:endParaRPr lang="ru-RU" dirty="0"/>
          </a:p>
        </p:txBody>
      </p:sp>
      <p:pic>
        <p:nvPicPr>
          <p:cNvPr id="3" name="Изображение 2"/>
          <p:cNvPicPr>
            <a:picLocks noChangeAspect="1"/>
          </p:cNvPicPr>
          <p:nvPr/>
        </p:nvPicPr>
        <p:blipFill>
          <a:blip r:embed="rId3"/>
          <a:stretch>
            <a:fillRect/>
          </a:stretch>
        </p:blipFill>
        <p:spPr>
          <a:xfrm>
            <a:off x="1763688" y="1700808"/>
            <a:ext cx="5256584" cy="4560860"/>
          </a:xfrm>
          <a:prstGeom prst="rect">
            <a:avLst/>
          </a:prstGeom>
        </p:spPr>
      </p:pic>
    </p:spTree>
    <p:extLst>
      <p:ext uri="{BB962C8B-B14F-4D97-AF65-F5344CB8AC3E}">
        <p14:creationId xmlns:p14="http://schemas.microsoft.com/office/powerpoint/2010/main" val="754475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What kind of water should you drink</a:t>
            </a:r>
            <a:r>
              <a:rPr lang="ru-RU" dirty="0" smtClean="0"/>
              <a:t>?</a:t>
            </a:r>
            <a:endParaRPr lang="ru-RU" dirty="0"/>
          </a:p>
        </p:txBody>
      </p:sp>
      <p:pic>
        <p:nvPicPr>
          <p:cNvPr id="6" name="Изображение 5"/>
          <p:cNvPicPr>
            <a:picLocks noChangeAspect="1"/>
          </p:cNvPicPr>
          <p:nvPr/>
        </p:nvPicPr>
        <p:blipFill>
          <a:blip r:embed="rId3"/>
          <a:stretch>
            <a:fillRect/>
          </a:stretch>
        </p:blipFill>
        <p:spPr>
          <a:xfrm>
            <a:off x="-1" y="1628801"/>
            <a:ext cx="9153065" cy="5229200"/>
          </a:xfrm>
          <a:prstGeom prst="rect">
            <a:avLst/>
          </a:prstGeom>
        </p:spPr>
      </p:pic>
      <p:sp>
        <p:nvSpPr>
          <p:cNvPr id="3" name="TextBox 2"/>
          <p:cNvSpPr txBox="1"/>
          <p:nvPr/>
        </p:nvSpPr>
        <p:spPr>
          <a:xfrm>
            <a:off x="10260632" y="3429000"/>
            <a:ext cx="1950342" cy="1477328"/>
          </a:xfrm>
          <a:prstGeom prst="rect">
            <a:avLst/>
          </a:prstGeom>
          <a:noFill/>
        </p:spPr>
        <p:txBody>
          <a:bodyPr wrap="none" rtlCol="0">
            <a:spAutoFit/>
          </a:bodyPr>
          <a:lstStyle/>
          <a:p>
            <a:r>
              <a:rPr lang="en-US" dirty="0" smtClean="0"/>
              <a:t>Physical properties</a:t>
            </a:r>
            <a:br>
              <a:rPr lang="en-US" dirty="0" smtClean="0"/>
            </a:br>
            <a:r>
              <a:rPr lang="en-US" dirty="0" smtClean="0"/>
              <a:t/>
            </a:r>
            <a:br>
              <a:rPr lang="en-US" dirty="0" smtClean="0"/>
            </a:br>
            <a:r>
              <a:rPr lang="en-US" dirty="0" smtClean="0"/>
              <a:t>Mineral balance</a:t>
            </a:r>
            <a:br>
              <a:rPr lang="en-US" dirty="0" smtClean="0"/>
            </a:br>
            <a:r>
              <a:rPr lang="en-US" dirty="0" smtClean="0"/>
              <a:t/>
            </a:r>
            <a:br>
              <a:rPr lang="en-US" dirty="0" smtClean="0"/>
            </a:br>
            <a:r>
              <a:rPr lang="en-US" dirty="0" smtClean="0"/>
              <a:t>Taste</a:t>
            </a:r>
            <a:endParaRPr lang="en-US" dirty="0"/>
          </a:p>
        </p:txBody>
      </p:sp>
    </p:spTree>
    <p:extLst>
      <p:ext uri="{BB962C8B-B14F-4D97-AF65-F5344CB8AC3E}">
        <p14:creationId xmlns:p14="http://schemas.microsoft.com/office/powerpoint/2010/main" val="2082279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1143000"/>
          </a:xfrm>
        </p:spPr>
        <p:txBody>
          <a:bodyPr/>
          <a:lstStyle/>
          <a:p>
            <a:r>
              <a:rPr lang="en-US" dirty="0" smtClean="0"/>
              <a:t>Dehydration</a:t>
            </a:r>
            <a:endParaRPr lang="ru-RU" dirty="0"/>
          </a:p>
        </p:txBody>
      </p:sp>
      <p:pic>
        <p:nvPicPr>
          <p:cNvPr id="5" name="Изображение 4" descr="Untitled-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664296"/>
            <a:ext cx="2119430" cy="3739664"/>
          </a:xfrm>
          <a:prstGeom prst="rect">
            <a:avLst/>
          </a:prstGeom>
        </p:spPr>
      </p:pic>
      <p:pic>
        <p:nvPicPr>
          <p:cNvPr id="6" name="Изображение 5" descr="Untitled-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415" y="1296144"/>
            <a:ext cx="2425729" cy="5201816"/>
          </a:xfrm>
          <a:prstGeom prst="rect">
            <a:avLst/>
          </a:prstGeom>
        </p:spPr>
      </p:pic>
      <p:pic>
        <p:nvPicPr>
          <p:cNvPr id="8" name="Изображение 7" descr="Untitled-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1296144"/>
            <a:ext cx="2228036" cy="5229200"/>
          </a:xfrm>
          <a:prstGeom prst="rect">
            <a:avLst/>
          </a:prstGeom>
        </p:spPr>
      </p:pic>
    </p:spTree>
    <p:extLst>
      <p:ext uri="{BB962C8B-B14F-4D97-AF65-F5344CB8AC3E}">
        <p14:creationId xmlns:p14="http://schemas.microsoft.com/office/powerpoint/2010/main" val="192806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776</TotalTime>
  <Words>1148</Words>
  <Application>Microsoft Office PowerPoint</Application>
  <PresentationFormat>On-screen Show (4:3)</PresentationFormat>
  <Paragraphs>154</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Тема Office</vt:lpstr>
      <vt:lpstr>PowerPoint Presentation</vt:lpstr>
      <vt:lpstr>PowerPoint Presentation</vt:lpstr>
      <vt:lpstr>Вода – основа нашей жизни</vt:lpstr>
      <vt:lpstr>8 reasons to drink water</vt:lpstr>
      <vt:lpstr>Essential to health</vt:lpstr>
      <vt:lpstr>How much water should you drink?</vt:lpstr>
      <vt:lpstr>When should you drink water?</vt:lpstr>
      <vt:lpstr>What kind of water should you drink?</vt:lpstr>
      <vt:lpstr>Dehydration</vt:lpstr>
      <vt:lpstr>Did you know?</vt:lpstr>
      <vt:lpstr>A turn-key solution</vt:lpstr>
      <vt:lpstr>Coral-Mine </vt:lpstr>
      <vt:lpstr>Always with you!</vt:lpstr>
      <vt:lpstr>Easy to use</vt:lpstr>
      <vt:lpstr>Other ideas</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Maxim Grouzman</cp:lastModifiedBy>
  <cp:revision>88</cp:revision>
  <dcterms:created xsi:type="dcterms:W3CDTF">2015-09-25T08:22:08Z</dcterms:created>
  <dcterms:modified xsi:type="dcterms:W3CDTF">2015-10-14T22:53:19Z</dcterms:modified>
</cp:coreProperties>
</file>