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7"/>
  </p:notesMasterIdLst>
  <p:handoutMasterIdLst>
    <p:handoutMasterId r:id="rId18"/>
  </p:handoutMasterIdLst>
  <p:sldIdLst>
    <p:sldId id="895" r:id="rId2"/>
    <p:sldId id="896" r:id="rId3"/>
    <p:sldId id="936" r:id="rId4"/>
    <p:sldId id="927" r:id="rId5"/>
    <p:sldId id="937" r:id="rId6"/>
    <p:sldId id="930" r:id="rId7"/>
    <p:sldId id="902" r:id="rId8"/>
    <p:sldId id="928" r:id="rId9"/>
    <p:sldId id="933" r:id="rId10"/>
    <p:sldId id="905" r:id="rId11"/>
    <p:sldId id="931" r:id="rId12"/>
    <p:sldId id="932" r:id="rId13"/>
    <p:sldId id="938" r:id="rId14"/>
    <p:sldId id="925" r:id="rId15"/>
    <p:sldId id="921" r:id="rId16"/>
  </p:sldIdLst>
  <p:sldSz cx="9144000" cy="5143500" type="screen16x9"/>
  <p:notesSz cx="6858000" cy="9144000"/>
  <p:embeddedFontLst>
    <p:embeddedFont>
      <p:font typeface="Aharoni" panose="02010803020104030203" pitchFamily="2" charset="-79"/>
      <p:bold r:id="rId19"/>
    </p:embeddedFont>
    <p:embeddedFont>
      <p:font typeface="Calibri Light" panose="020F0302020204030204" pitchFamily="34" charset="0"/>
      <p:regular r:id="rId20"/>
      <p:italic r:id="rId21"/>
    </p:embeddedFont>
    <p:embeddedFont>
      <p:font typeface="Raleway Light" panose="020B0604020202020204" charset="-52"/>
      <p:regular r:id="rId22"/>
    </p:embeddedFont>
    <p:embeddedFont>
      <p:font typeface="Raleway"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Roboto Light" panose="020B0604020202020204"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F1156"/>
    <a:srgbClr val="FCD0D0"/>
    <a:srgbClr val="E6E4CC"/>
    <a:srgbClr val="FFE5F8"/>
    <a:srgbClr val="FFCC00"/>
    <a:srgbClr val="FEB4EB"/>
    <a:srgbClr val="FF8FE2"/>
    <a:srgbClr val="FED8B8"/>
    <a:srgbClr val="FCA9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57537" autoAdjust="0"/>
  </p:normalViewPr>
  <p:slideViewPr>
    <p:cSldViewPr snapToGrid="0" snapToObjects="1">
      <p:cViewPr varScale="1">
        <p:scale>
          <a:sx n="35" d="100"/>
          <a:sy n="35" d="100"/>
        </p:scale>
        <p:origin x="1476" y="48"/>
      </p:cViewPr>
      <p:guideLst>
        <p:guide orient="horz" pos="1620"/>
        <p:guide pos="2880"/>
      </p:guideLst>
    </p:cSldViewPr>
  </p:slideViewPr>
  <p:notesTextViewPr>
    <p:cViewPr>
      <p:scale>
        <a:sx n="125" d="100"/>
        <a:sy n="125" d="100"/>
      </p:scale>
      <p:origin x="0" y="0"/>
    </p:cViewPr>
  </p:notesTextViewPr>
  <p:sorterViewPr>
    <p:cViewPr>
      <p:scale>
        <a:sx n="98" d="100"/>
        <a:sy n="98" d="100"/>
      </p:scale>
      <p:origin x="0" y="-44154"/>
    </p:cViewPr>
  </p:sorterViewPr>
  <p:notesViewPr>
    <p:cSldViewPr snapToGrid="0" snapToObjects="1">
      <p:cViewPr varScale="1">
        <p:scale>
          <a:sx n="97" d="100"/>
          <a:sy n="97" d="100"/>
        </p:scale>
        <p:origin x="381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0A83A8-2E45-0548-B3C9-C096518BCF82}" type="datetimeFigureOut">
              <a:rPr lang="en-US" smtClean="0"/>
              <a:t>10/12/2018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5028E8-0986-2C48-A24F-782A77C255B6}" type="slidenum">
              <a:rPr lang="en-US" smtClean="0"/>
              <a:t>‹#›</a:t>
            </a:fld>
            <a:endParaRPr lang="en-US" dirty="0"/>
          </a:p>
        </p:txBody>
      </p:sp>
    </p:spTree>
    <p:extLst>
      <p:ext uri="{BB962C8B-B14F-4D97-AF65-F5344CB8AC3E}">
        <p14:creationId xmlns:p14="http://schemas.microsoft.com/office/powerpoint/2010/main" val="27051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894DD2-0DDA-C24C-A772-AE987C62F897}" type="datetimeFigureOut">
              <a:rPr lang="en-US" smtClean="0"/>
              <a:t>10/12/2018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4DC8D-BEC2-D34A-81E1-6AC3BD4AB132}" type="slidenum">
              <a:rPr lang="en-US" smtClean="0"/>
              <a:t>‹#›</a:t>
            </a:fld>
            <a:endParaRPr lang="en-US" dirty="0"/>
          </a:p>
        </p:txBody>
      </p:sp>
    </p:spTree>
    <p:extLst>
      <p:ext uri="{BB962C8B-B14F-4D97-AF65-F5344CB8AC3E}">
        <p14:creationId xmlns:p14="http://schemas.microsoft.com/office/powerpoint/2010/main" val="7582530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624DC8D-BEC2-D34A-81E1-6AC3BD4AB132}" type="slidenum">
              <a:rPr lang="en-US" smtClean="0"/>
              <a:t>1</a:t>
            </a:fld>
            <a:endParaRPr lang="en-US" dirty="0"/>
          </a:p>
        </p:txBody>
      </p:sp>
    </p:spTree>
    <p:extLst>
      <p:ext uri="{BB962C8B-B14F-4D97-AF65-F5344CB8AC3E}">
        <p14:creationId xmlns:p14="http://schemas.microsoft.com/office/powerpoint/2010/main" val="1826313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In the product Prenatal +,  fish oil is present in the form of </a:t>
            </a:r>
            <a:r>
              <a:rPr lang="en-US" sz="1200" kern="1200" dirty="0" err="1" smtClean="0">
                <a:solidFill>
                  <a:schemeClr val="tx1"/>
                </a:solidFill>
                <a:effectLst/>
                <a:latin typeface="+mn-lt"/>
                <a:ea typeface="+mn-ea"/>
                <a:cs typeface="+mn-cs"/>
              </a:rPr>
              <a:t>docosahexaenoic</a:t>
            </a:r>
            <a:r>
              <a:rPr lang="en-US" sz="1200" kern="1200" dirty="0" smtClean="0">
                <a:solidFill>
                  <a:schemeClr val="tx1"/>
                </a:solidFill>
                <a:effectLst/>
                <a:latin typeface="+mn-lt"/>
                <a:ea typeface="+mn-ea"/>
                <a:cs typeface="+mn-cs"/>
              </a:rPr>
              <a:t> acid (DHA) </a:t>
            </a:r>
            <a:r>
              <a:rPr lang="en-US" sz="1200" u="sng" kern="1200" dirty="0" smtClean="0">
                <a:solidFill>
                  <a:srgbClr val="CC0000"/>
                </a:solidFill>
                <a:effectLst/>
                <a:latin typeface="+mn-lt"/>
                <a:ea typeface="+mn-ea"/>
                <a:cs typeface="+mn-cs"/>
              </a:rPr>
              <a:t>- </a:t>
            </a:r>
            <a:r>
              <a:rPr lang="en-US" sz="1800" i="1" u="sng" kern="1200" dirty="0" smtClean="0">
                <a:solidFill>
                  <a:srgbClr val="CC0000"/>
                </a:solidFill>
                <a:effectLst/>
                <a:latin typeface="+mn-lt"/>
                <a:ea typeface="+mn-ea"/>
                <a:cs typeface="+mn-cs"/>
              </a:rPr>
              <a:t>the most beneficial </a:t>
            </a:r>
            <a:r>
              <a:rPr lang="en-US" sz="1800" b="1" i="1" u="sng" kern="1200" dirty="0" smtClean="0">
                <a:solidFill>
                  <a:srgbClr val="CC0000"/>
                </a:solidFill>
                <a:effectLst/>
                <a:latin typeface="+mn-lt"/>
                <a:ea typeface="+mn-ea"/>
                <a:cs typeface="+mn-cs"/>
              </a:rPr>
              <a:t>type </a:t>
            </a:r>
            <a:r>
              <a:rPr lang="en-US" sz="1800" i="1" u="sng" kern="1200" dirty="0" smtClean="0">
                <a:solidFill>
                  <a:srgbClr val="CC0000"/>
                </a:solidFill>
                <a:effectLst/>
                <a:latin typeface="+mn-lt"/>
                <a:ea typeface="+mn-ea"/>
                <a:cs typeface="+mn-cs"/>
              </a:rPr>
              <a:t>of  Omega 3</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insufficient amount of DHA in the body of a pregnant woman can increase</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risk of premature birth.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DHA is necessary for the healthy development of the fetus and the health of the child in the first years of life: studies show that children who receive high</a:t>
            </a:r>
            <a:r>
              <a:rPr lang="en-US" sz="1200" kern="1200" baseline="0" dirty="0" smtClean="0">
                <a:solidFill>
                  <a:schemeClr val="tx1"/>
                </a:solidFill>
                <a:effectLst/>
                <a:latin typeface="+mn-lt"/>
                <a:ea typeface="+mn-ea"/>
                <a:cs typeface="+mn-cs"/>
              </a:rPr>
              <a:t> amounts </a:t>
            </a:r>
            <a:r>
              <a:rPr lang="en-US" sz="1200" kern="1200" dirty="0" smtClean="0">
                <a:solidFill>
                  <a:schemeClr val="tx1"/>
                </a:solidFill>
                <a:effectLst/>
                <a:latin typeface="+mn-lt"/>
                <a:ea typeface="+mn-ea"/>
                <a:cs typeface="+mn-cs"/>
              </a:rPr>
              <a:t>of DGA in utero have better vision. DHA is also important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brain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fetus, which begins to develop already in the first weeks of pregnancy.</a:t>
            </a:r>
          </a:p>
          <a:p>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DHA is also useful for infants - five-year-old children who received DHA with breast milk in the first 4 months of life showed better attention and increased capacity for concentration.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DHA supports the health of the heart and blood vessels, helping to strengthen the walls of blood vessels and capillaries, to normalize the work of the heart, to lower the level of "bad" cholesterol.</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10</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 serious lack of </a:t>
            </a:r>
            <a:r>
              <a:rPr lang="en-US" sz="1200" b="1" kern="1200" dirty="0" smtClean="0">
                <a:solidFill>
                  <a:schemeClr val="tx1"/>
                </a:solidFill>
                <a:effectLst/>
                <a:latin typeface="+mn-lt"/>
                <a:ea typeface="+mn-ea"/>
                <a:cs typeface="+mn-cs"/>
              </a:rPr>
              <a:t>selenium</a:t>
            </a:r>
            <a:r>
              <a:rPr lang="en-US" sz="1200" kern="1200" dirty="0" smtClean="0">
                <a:solidFill>
                  <a:schemeClr val="tx1"/>
                </a:solidFill>
                <a:effectLst/>
                <a:latin typeface="+mn-lt"/>
                <a:ea typeface="+mn-ea"/>
                <a:cs typeface="+mn-cs"/>
              </a:rPr>
              <a:t> in the body of a pregnant woman can lead to giving birth to a child with congenital anomalies. Such newborns may suffer from muscle weakness, underdevelopment of the spine, heart defects, diseases of the respiratory system, nervous and mental disorders. Deficiency of selenium can also lead to late </a:t>
            </a:r>
            <a:r>
              <a:rPr lang="en-US" sz="1200" kern="1200" dirty="0" err="1" smtClean="0">
                <a:solidFill>
                  <a:schemeClr val="tx1"/>
                </a:solidFill>
                <a:effectLst/>
                <a:latin typeface="+mn-lt"/>
                <a:ea typeface="+mn-ea"/>
                <a:cs typeface="+mn-cs"/>
              </a:rPr>
              <a:t>toxicosis</a:t>
            </a:r>
            <a:r>
              <a:rPr lang="en-US" sz="1200" kern="1200" dirty="0" smtClean="0">
                <a:solidFill>
                  <a:schemeClr val="tx1"/>
                </a:solidFill>
                <a:effectLst/>
                <a:latin typeface="+mn-lt"/>
                <a:ea typeface="+mn-ea"/>
                <a:cs typeface="+mn-cs"/>
              </a:rPr>
              <a:t> and premature birth. The probability of vascular and muscular hypertension, edema, anemia and depressive states increases.</a:t>
            </a:r>
          </a:p>
          <a:p>
            <a:endParaRPr lang="ru-R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Chronic </a:t>
            </a:r>
            <a:r>
              <a:rPr lang="en-US" sz="1200" b="1" kern="1200" dirty="0" smtClean="0">
                <a:solidFill>
                  <a:schemeClr val="tx1"/>
                </a:solidFill>
                <a:effectLst/>
                <a:latin typeface="+mn-lt"/>
                <a:ea typeface="+mn-ea"/>
                <a:cs typeface="+mn-cs"/>
              </a:rPr>
              <a:t>zinc</a:t>
            </a:r>
            <a:r>
              <a:rPr lang="en-US" sz="1200" b="0" kern="1200" dirty="0" smtClean="0">
                <a:solidFill>
                  <a:schemeClr val="tx1"/>
                </a:solidFill>
                <a:effectLst/>
                <a:latin typeface="+mn-lt"/>
                <a:ea typeface="+mn-ea"/>
                <a:cs typeface="+mn-cs"/>
              </a:rPr>
              <a:t> deficiency during pregnancy can lead to complications during childbirth (lengthening of labor, postpartum bleeding, development of congenital anomalies in a child, impaired infant health).Zinc, like selenium, supports immunity and increases the body's resistance to infections (which is especially important during pregnancy, when it is necessary to be very cautious of taking medication).</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Iodine</a:t>
            </a:r>
            <a:r>
              <a:rPr lang="en-US" sz="1200" b="0" kern="1200" dirty="0" smtClean="0">
                <a:solidFill>
                  <a:schemeClr val="tx1"/>
                </a:solidFill>
                <a:effectLst/>
                <a:latin typeface="+mn-lt"/>
                <a:ea typeface="+mn-ea"/>
                <a:cs typeface="+mn-cs"/>
              </a:rPr>
              <a:t> is important for the normal functioning of the thyroid gland. Insufficient intake of this element during pregnancy can lead to the formation of a goiter and subsequent changes in thyroid function. Receiving enough iodine helps to prevent the occurrence of thyroid disorders in the child. The presence of iodine in the body is an indispensable condition for the development of thyroid hormones, which play an important role in the formation of the brain during the period of intrauterine development.</a:t>
            </a:r>
            <a:endParaRPr lang="ru-RU" sz="1200" b="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11</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u="sng" kern="1200" dirty="0" smtClean="0">
                <a:solidFill>
                  <a:schemeClr val="tx1"/>
                </a:solidFill>
                <a:effectLst/>
                <a:latin typeface="+mn-lt"/>
                <a:ea typeface="+mn-ea"/>
                <a:cs typeface="+mn-cs"/>
              </a:rPr>
              <a:t>Prenatal + contains the most important vitamins for pregnant women.</a:t>
            </a:r>
          </a:p>
          <a:p>
            <a:endParaRPr lang="ru-RU"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 vitamins </a:t>
            </a:r>
            <a:r>
              <a:rPr lang="en-US" sz="1200" b="0" kern="1200" dirty="0" smtClean="0">
                <a:solidFill>
                  <a:schemeClr val="tx1"/>
                </a:solidFill>
                <a:effectLst/>
                <a:latin typeface="+mn-lt"/>
                <a:ea typeface="+mn-ea"/>
                <a:cs typeface="+mn-cs"/>
              </a:rPr>
              <a:t>help to ensure normal functioning of the nervous system, are responsible for energy metabolism, increase resistance to stress. Deficiency of vitamins of this group can adversely affect the health of the mother and the development of the nervous system of the fetus.</a:t>
            </a:r>
          </a:p>
          <a:p>
            <a:endParaRPr lang="en-US" sz="1200" b="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Folic acid (vitamin B9)</a:t>
            </a:r>
            <a:r>
              <a:rPr lang="en-US" sz="1200" b="0" kern="1200" baseline="0" dirty="0" smtClean="0">
                <a:solidFill>
                  <a:schemeClr val="tx1"/>
                </a:solidFill>
                <a:effectLst/>
                <a:latin typeface="+mn-lt"/>
                <a:ea typeface="+mn-ea"/>
                <a:cs typeface="+mn-cs"/>
              </a:rPr>
              <a:t> and </a:t>
            </a:r>
            <a:r>
              <a:rPr lang="en-US" sz="1200" b="1" kern="1200" baseline="0" dirty="0" smtClean="0">
                <a:solidFill>
                  <a:schemeClr val="tx1"/>
                </a:solidFill>
                <a:effectLst/>
                <a:latin typeface="+mn-lt"/>
                <a:ea typeface="+mn-ea"/>
                <a:cs typeface="+mn-cs"/>
              </a:rPr>
              <a:t>vitamin B12 </a:t>
            </a:r>
            <a:r>
              <a:rPr lang="en-US" sz="1200" b="0" kern="1200" baseline="0" dirty="0" smtClean="0">
                <a:solidFill>
                  <a:schemeClr val="tx1"/>
                </a:solidFill>
                <a:effectLst/>
                <a:latin typeface="+mn-lt"/>
                <a:ea typeface="+mn-ea"/>
                <a:cs typeface="+mn-cs"/>
              </a:rPr>
              <a:t>are two important vitamins in this group.</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Folic acid plays an important role in the biosynthesis of amino acids and nucleic acids, and therefore - in cell division. The need for folic acid is especially increased with frequent pregnancies and with multiple pregnancies. А deficiency of folic acid in pregnant women is associated with a defect of the neural tube - a dangerous defect for the development of the fetus, which often leads to the death of the fetus or disability in the child.</a:t>
            </a:r>
            <a:endParaRPr lang="ru-RU"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Vitamin B12 is important for the normal formation of the fetal nervous system and for the prevention of nervous disorders in a pregnant woman. Deficiency of this vitamin in the diet of a pregnant woman can result in serious problems and even abnormalities in the development of the fetus - for example, underdevelopment of the nervous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0" i="0" u="none" strike="noStrike" kern="1200" baseline="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Vitamin E</a:t>
            </a:r>
            <a:r>
              <a:rPr lang="en-US" sz="1200" b="0" kern="1200" dirty="0" smtClean="0">
                <a:solidFill>
                  <a:schemeClr val="tx1"/>
                </a:solidFill>
                <a:effectLst/>
                <a:latin typeface="+mn-lt"/>
                <a:ea typeface="+mn-ea"/>
                <a:cs typeface="+mn-cs"/>
              </a:rPr>
              <a:t> is especially important in the first trimester. It is necessary for the normal development of the child and the functioning of the placenta.</a:t>
            </a:r>
          </a:p>
          <a:p>
            <a:endParaRPr lang="en-US" sz="1200" b="1" kern="1200" dirty="0" smtClean="0">
              <a:solidFill>
                <a:schemeClr val="tx1"/>
              </a:solidFill>
              <a:effectLst/>
              <a:latin typeface="+mn-lt"/>
              <a:ea typeface="+mn-ea"/>
              <a:cs typeface="+mn-cs"/>
            </a:endParaRPr>
          </a:p>
          <a:p>
            <a:endParaRPr lang="ru-RU"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Vitamin PP (niacin) </a:t>
            </a:r>
            <a:r>
              <a:rPr lang="en-US" sz="1200" b="0" kern="1200" dirty="0" smtClean="0">
                <a:solidFill>
                  <a:schemeClr val="tx1"/>
                </a:solidFill>
                <a:effectLst/>
                <a:latin typeface="+mn-lt"/>
                <a:ea typeface="+mn-ea"/>
                <a:cs typeface="+mn-cs"/>
              </a:rPr>
              <a:t>is required for stable intrauterine development of the fetus and the normal course of pregnancy. It participates in the regulation of the thyroid gland and adrenal glands, the incorrect functioning of which, can increase the risk of abortion.</a:t>
            </a: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Vitamin D3</a:t>
            </a:r>
            <a:r>
              <a:rPr lang="en-US" sz="1200" b="0" kern="1200" dirty="0" smtClean="0">
                <a:solidFill>
                  <a:schemeClr val="tx1"/>
                </a:solidFill>
                <a:effectLst/>
                <a:latin typeface="+mn-lt"/>
                <a:ea typeface="+mn-ea"/>
                <a:cs typeface="+mn-cs"/>
              </a:rPr>
              <a:t> is involved in the regulation of mineral metabolism. Bone strength, good posture, and dental health largely depend on it. It is especially important to take it during pregnancy - for better absorption of calcium. The intake of vitamin D positively affects the state of the immune system. It is also necessary for the normal functioning of the thyroid gland and </a:t>
            </a:r>
            <a:r>
              <a:rPr lang="en-US" sz="1200" b="0" kern="1200" dirty="0" err="1" smtClean="0">
                <a:solidFill>
                  <a:schemeClr val="tx1"/>
                </a:solidFill>
                <a:effectLst/>
                <a:latin typeface="+mn-lt"/>
                <a:ea typeface="+mn-ea"/>
                <a:cs typeface="+mn-cs"/>
              </a:rPr>
              <a:t>coagulability</a:t>
            </a:r>
            <a:r>
              <a:rPr lang="en-US" sz="1200" b="0" kern="1200" dirty="0" smtClean="0">
                <a:solidFill>
                  <a:schemeClr val="tx1"/>
                </a:solidFill>
                <a:effectLst/>
                <a:latin typeface="+mn-lt"/>
                <a:ea typeface="+mn-ea"/>
                <a:cs typeface="+mn-cs"/>
              </a:rPr>
              <a:t> of the blood.</a:t>
            </a:r>
            <a:endParaRPr lang="ru-RU" sz="1200" b="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12</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Prenatal + does not contain harmful or unfavorable excipients - iron salts and titanium dioxide, which are often used as coloring agents.</a:t>
            </a:r>
            <a:endParaRPr lang="ru-RU"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We used a natural dye carob, obtained from locust beans. ? Carob is a dietary alternative to chocolate, however it does not contain caffeine and theobromine.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All only the most useful and safe!</a:t>
            </a:r>
            <a:endParaRPr lang="ru-RU" sz="1200" b="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13</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Prenatal + is convenient to take.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 capsule is convenient: you do not need to carry the whole package with you, and you're less likely to forget to take it.</a:t>
            </a:r>
            <a:r>
              <a:rPr lang="ru-RU" sz="1200" kern="1200" dirty="0" smtClean="0">
                <a:solidFill>
                  <a:schemeClr val="tx1"/>
                </a:solidFill>
                <a:effectLst/>
                <a:latin typeface="+mn-lt"/>
                <a:ea typeface="+mn-ea"/>
                <a:cs typeface="+mn-cs"/>
              </a:rPr>
              <a:t/>
            </a:r>
            <a:br>
              <a:rPr lang="ru-RU" sz="1200" kern="1200" dirty="0" smtClean="0">
                <a:solidFill>
                  <a:schemeClr val="tx1"/>
                </a:solidFill>
                <a:effectLst/>
                <a:latin typeface="+mn-lt"/>
                <a:ea typeface="+mn-ea"/>
                <a:cs typeface="+mn-cs"/>
              </a:rPr>
            </a:br>
            <a:endParaRPr lang="ru-RU"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Prenatal + increases the likelihood of a healthy pregnancy, helps to reduce the risk of complications and congenital anomalies, contributes to the normal development of the fetus.</a:t>
            </a:r>
          </a:p>
          <a:p>
            <a:pPr lvl="0"/>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Prenatal + supplies the body with everything you need (PUFAs Omega 3, vitamins and minerals) and helps to eliminate the effects of an unbalanced nutrition during pregnancy or breastfeeding. It is also recommended for those who plan pregnancy - for the prevention of </a:t>
            </a:r>
            <a:r>
              <a:rPr lang="en-US" sz="1200" kern="1200" dirty="0" err="1" smtClean="0">
                <a:solidFill>
                  <a:schemeClr val="tx1"/>
                </a:solidFill>
                <a:effectLst/>
                <a:latin typeface="+mn-lt"/>
                <a:ea typeface="+mn-ea"/>
                <a:cs typeface="+mn-cs"/>
              </a:rPr>
              <a:t>hypovitaminosis</a:t>
            </a:r>
            <a:r>
              <a:rPr lang="en-US" sz="1200"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14</a:t>
            </a:fld>
            <a:endParaRPr lang="en-US" dirty="0"/>
          </a:p>
        </p:txBody>
      </p:sp>
    </p:spTree>
    <p:extLst>
      <p:ext uri="{BB962C8B-B14F-4D97-AF65-F5344CB8AC3E}">
        <p14:creationId xmlns:p14="http://schemas.microsoft.com/office/powerpoint/2010/main" val="40286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Everything you need in 1 capsule</a:t>
            </a:r>
          </a:p>
          <a:p>
            <a:pPr lvl="0"/>
            <a:r>
              <a:rPr lang="en-US" sz="1200" kern="1200" dirty="0" smtClean="0">
                <a:solidFill>
                  <a:schemeClr val="tx1"/>
                </a:solidFill>
                <a:effectLst/>
                <a:latin typeface="+mn-lt"/>
                <a:ea typeface="+mn-ea"/>
                <a:cs typeface="+mn-cs"/>
              </a:rPr>
              <a:t>Optimal dosage</a:t>
            </a:r>
          </a:p>
          <a:p>
            <a:pPr lvl="0"/>
            <a:r>
              <a:rPr lang="en-US" sz="1200" kern="1200" dirty="0" smtClean="0">
                <a:solidFill>
                  <a:schemeClr val="tx1"/>
                </a:solidFill>
                <a:effectLst/>
                <a:latin typeface="+mn-lt"/>
                <a:ea typeface="+mn-ea"/>
                <a:cs typeface="+mn-cs"/>
              </a:rPr>
              <a:t>Nothing extra</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3624DC8D-BEC2-D34A-81E1-6AC3BD4AB132}" type="slidenum">
              <a:rPr lang="en-US" smtClean="0"/>
              <a:t>15</a:t>
            </a:fld>
            <a:endParaRPr lang="en-US" dirty="0"/>
          </a:p>
        </p:txBody>
      </p:sp>
    </p:spTree>
    <p:extLst>
      <p:ext uri="{BB962C8B-B14F-4D97-AF65-F5344CB8AC3E}">
        <p14:creationId xmlns:p14="http://schemas.microsoft.com/office/powerpoint/2010/main" val="182631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smtClean="0"/>
              <a:t>During pregnancy and breastfeeding, the need for nutrients (vitamins, minerals, PUFA and other nutrients) increases, because they are used not only on maintaining the health of the mother, but also on the development of the child. For example, the daily dose of folic acid (vitamin B9) during pregnancy increases almost 2 times!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smtClean="0"/>
              <a:t>Additional intake of vitamins is also important for those who are planning a pregnancy as well: the body needs to be prepared in advance for conception and the pregnancy term.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2</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before pregnancy, a woman experienced even a small vitamin deficiency, after conception it can easily develop into a pronounced </a:t>
            </a:r>
            <a:r>
              <a:rPr lang="en-US" sz="1200" kern="1200" baseline="0" dirty="0" err="1" smtClean="0">
                <a:solidFill>
                  <a:schemeClr val="tx1"/>
                </a:solidFill>
                <a:effectLst/>
                <a:latin typeface="+mn-lt"/>
                <a:ea typeface="+mn-ea"/>
                <a:cs typeface="+mn-cs"/>
              </a:rPr>
              <a:t>hypovitaminosis</a:t>
            </a:r>
            <a:r>
              <a:rPr lang="en-US" sz="1200" kern="1200" baseline="0" dirty="0" smtClean="0">
                <a:solidFill>
                  <a:schemeClr val="tx1"/>
                </a:solidFill>
                <a:effectLst/>
                <a:latin typeface="+mn-lt"/>
                <a:ea typeface="+mn-ea"/>
                <a:cs typeface="+mn-cs"/>
              </a:rPr>
              <a:t>. Typical symptoms: deterioration of the skin, nails and hair, fatigue and apathy.</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accent5">
                  <a:lumMod val="50000"/>
                </a:schemeClr>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 lack of vitamins during pregnancy itself causes damage to the health of the mother and child. In the first trimester, a lack of vitamins and trace elements can cause fetal development anomalies and even a miscarriage. In the 2nd and 3rd trimesters, a deficiency of vitamins often leads to disruption in the formation of organs and causes problems in the work of the cardiovascular, nervous, endocrine and digestive systems in the fetus.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Deficiency of Omega 3 in the mother's body can negatively affect the baby's eye sight.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Most commonly, future mothers experience a deficiency in vitamins B6 (100%), B1 (96%), folic acid (77%) and vitamin C (64%). 70-80% of women, experience a deficit of three or more vitamins.</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When lactating, vitamins and other nutrients are actively used in the formation of breast milk, so the mother often suffers from </a:t>
            </a:r>
            <a:r>
              <a:rPr lang="en-US" sz="1200" u="none" kern="1200" dirty="0" err="1" smtClean="0">
                <a:solidFill>
                  <a:schemeClr val="tx1"/>
                </a:solidFill>
                <a:effectLst/>
                <a:latin typeface="+mn-lt"/>
                <a:ea typeface="+mn-ea"/>
                <a:cs typeface="+mn-cs"/>
              </a:rPr>
              <a:t>hypovitaminosis</a:t>
            </a:r>
            <a:r>
              <a:rPr lang="en-US" sz="1200" u="none" kern="1200" dirty="0" smtClean="0">
                <a:solidFill>
                  <a:schemeClr val="tx1"/>
                </a:solidFill>
                <a:effectLst/>
                <a:latin typeface="+mn-lt"/>
                <a:ea typeface="+mn-ea"/>
                <a:cs typeface="+mn-cs"/>
              </a:rPr>
              <a:t>.</a:t>
            </a:r>
            <a:endParaRPr lang="ru-RU" sz="1000" u="none"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3</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Pregnant women are often advised to eat more, but has been proven that "eating for two" does not double the chances of a healthy child. It does lead to a significant weight gain, which increases the risk of complications during pregnancy and childbirth.</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This especially applies to the first trimester: if a woman has a healthy weight, then during this period she does not need any additional calories "for the child". But she needs an increased amount of vitamins!</a:t>
            </a:r>
          </a:p>
          <a:p>
            <a:pPr fontAlgn="base"/>
            <a:endParaRPr lang="en-US"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4</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It is well known that food these days is often poor in vitamins and minerals and is "rich" with harmful substances, which are especially undesirable during pregnancy.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To fill the daily norm of PUFAs, you need to eat quality fish every day, which can be difficult to find on store shelves.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Fruits and vegetables from the supermarket look beautiful, but from the point of view of vitamin value they are not attractive at all; In addition, many of them contain pesticides and nitrates, which are part of nitrogenous fertilizers. They are also treated to prolong shelf life.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Vegetables and fruits from farmer's markets are the best choice, but their nutritional value depends on the quality of the soil and the growing conditions.</a:t>
            </a:r>
            <a:endParaRPr lang="ru-RU"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0" i="0" kern="1200" dirty="0" smtClean="0">
              <a:solidFill>
                <a:schemeClr val="tx1"/>
              </a:solidFill>
              <a:effectLst/>
              <a:latin typeface="+mn-lt"/>
              <a:ea typeface="+mn-ea"/>
              <a:cs typeface="+mn-cs"/>
            </a:endParaRPr>
          </a:p>
          <a:p>
            <a:endParaRPr lang="ru-RU" sz="1000" dirty="0" smtClean="0"/>
          </a:p>
          <a:p>
            <a:endParaRPr lang="ru-RU" sz="100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5</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Another reason for a pregnant woman not to receive the necessary vitamins and minerals is intolerance of certain foods or allergies to them. For example, if, due to lactose intolerance, a pregnant woman excludes dairy products from her diet, a marked deficiency of calcium and vitamin D can occur.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In addition, during this period, a woman’s sense of taste and smell can change dramatically. Many women suddenly stop eating fish or other foods that they gladly consumed before pregnancy.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Vegetarians have a high risk of missing out on valuable substances, which are contained in products of animal origin.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Finally, women, accustomed to unhealthy eating, can not abruptly adjust to proper nutrition during pregnancy and continue to eat in their usual fashion.</a:t>
            </a:r>
            <a:endParaRPr lang="ru-RU" sz="12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sz="100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6</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7</a:t>
            </a:fld>
            <a:endParaRPr lang="en-US" dirty="0"/>
          </a:p>
        </p:txBody>
      </p:sp>
    </p:spTree>
    <p:extLst>
      <p:ext uri="{BB962C8B-B14F-4D97-AF65-F5344CB8AC3E}">
        <p14:creationId xmlns:p14="http://schemas.microsoft.com/office/powerpoint/2010/main" val="146266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000" dirty="0" smtClean="0"/>
              <a:t>Prenatal + contains all the vitamins, minerals and PUFAs that are most necessary during pregnancy, in the optimal amount and concentration. This product supports the woman at a time when it is especially important, and helps her to safely go through the pregnancy and give birth to a healthy child!</a:t>
            </a:r>
            <a:endParaRPr lang="ru-RU" sz="100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8</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1 capsule once a day - it's more convenient and easier than taking separate supplements of fish oil and several vitamin capsules or tablets</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9</a:t>
            </a:fld>
            <a:endParaRPr lang="en-US" dirty="0"/>
          </a:p>
        </p:txBody>
      </p:sp>
    </p:spTree>
    <p:extLst>
      <p:ext uri="{BB962C8B-B14F-4D97-AF65-F5344CB8AC3E}">
        <p14:creationId xmlns:p14="http://schemas.microsoft.com/office/powerpoint/2010/main" val="418849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normAutofit/>
          </a:bodyPr>
          <a:lstStyle>
            <a:lvl1pPr algn="ct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8" name="Slide Number Placeholder 7"/>
          <p:cNvSpPr>
            <a:spLocks noGrp="1"/>
          </p:cNvSpPr>
          <p:nvPr>
            <p:ph type="sldNum" sz="quarter" idx="11"/>
          </p:nvPr>
        </p:nvSpPr>
        <p:spPr/>
        <p:txBody>
          <a:bodyPr/>
          <a:lstStyle/>
          <a:p>
            <a:fld id="{D60D1EDE-7116-2443-9BDD-368CE5B37660}" type="slidenum">
              <a:rPr lang="en-US" smtClean="0"/>
              <a:pPr/>
              <a:t>‹#›</a:t>
            </a:fld>
            <a:endParaRPr lang="en-US" dirty="0"/>
          </a:p>
        </p:txBody>
      </p:sp>
      <p:sp>
        <p:nvSpPr>
          <p:cNvPr id="9" name="Rectangle 8"/>
          <p:cNvSpPr/>
          <p:nvPr userDrawn="1"/>
        </p:nvSpPr>
        <p:spPr>
          <a:xfrm>
            <a:off x="301037" y="498590"/>
            <a:ext cx="8541926"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271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96847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creen_Img">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1" hasCustomPrompt="1"/>
          </p:nvPr>
        </p:nvSpPr>
        <p:spPr>
          <a:xfrm>
            <a:off x="0" y="0"/>
            <a:ext cx="9144000" cy="5143500"/>
          </a:xfrm>
        </p:spPr>
        <p:txBody>
          <a:bodyPr/>
          <a:lstStyle>
            <a:lvl1pPr marL="0" indent="0" algn="ctr">
              <a:buNone/>
              <a:defRPr>
                <a:latin typeface="Raleway"/>
                <a:cs typeface="Raleway"/>
              </a:defRPr>
            </a:lvl1pPr>
          </a:lstStyle>
          <a:p>
            <a:r>
              <a:rPr lang="en-US" dirty="0" smtClean="0"/>
              <a:t>	</a:t>
            </a:r>
            <a:endParaRPr lang="en-US" dirty="0"/>
          </a:p>
        </p:txBody>
      </p:sp>
    </p:spTree>
    <p:extLst>
      <p:ext uri="{BB962C8B-B14F-4D97-AF65-F5344CB8AC3E}">
        <p14:creationId xmlns:p14="http://schemas.microsoft.com/office/powerpoint/2010/main" val="54011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10124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2990470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cxnSp>
        <p:nvCxnSpPr>
          <p:cNvPr id="8" name="Straight Connector 7"/>
          <p:cNvCxnSpPr/>
          <p:nvPr userDrawn="1"/>
        </p:nvCxnSpPr>
        <p:spPr>
          <a:xfrm flipH="1">
            <a:off x="399803" y="562064"/>
            <a:ext cx="8318131"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29195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7" name="Slide Number Placeholder 6"/>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5718639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00823"/>
            <a:ext cx="4040188"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480644"/>
            <a:ext cx="4040188"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00823"/>
            <a:ext cx="4041775"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480644"/>
            <a:ext cx="4041775"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lvl1pPr>
              <a:defRPr sz="1100">
                <a:latin typeface="Raleway"/>
                <a:cs typeface="Raleway"/>
              </a:defRPr>
            </a:lvl1pPr>
          </a:lstStyle>
          <a:p>
            <a:r>
              <a:rPr lang="en-US" dirty="0" smtClean="0"/>
              <a:t>www.bestppt.com</a:t>
            </a:r>
            <a:endParaRPr lang="en-US" dirty="0"/>
          </a:p>
        </p:txBody>
      </p:sp>
      <p:sp>
        <p:nvSpPr>
          <p:cNvPr id="9" name="Slide Number Placeholder 8"/>
          <p:cNvSpPr>
            <a:spLocks noGrp="1"/>
          </p:cNvSpPr>
          <p:nvPr>
            <p:ph type="sldNum" sz="quarter" idx="12"/>
          </p:nvPr>
        </p:nvSpPr>
        <p:spPr/>
        <p:txBody>
          <a:bodyPr/>
          <a:lstStyle>
            <a:lvl1pPr>
              <a:defRPr sz="1100">
                <a:latin typeface="Raleway"/>
                <a:cs typeface="Raleway"/>
              </a:defRPr>
            </a:lvl1pPr>
          </a:lstStyle>
          <a:p>
            <a:fld id="{D60D1EDE-7116-2443-9BDD-368CE5B37660}" type="slidenum">
              <a:rPr lang="en-US" smtClean="0"/>
              <a:pPr/>
              <a:t>‹#›</a:t>
            </a:fld>
            <a:endParaRPr lang="en-US" dirty="0"/>
          </a:p>
        </p:txBody>
      </p:sp>
    </p:spTree>
    <p:extLst>
      <p:ext uri="{BB962C8B-B14F-4D97-AF65-F5344CB8AC3E}">
        <p14:creationId xmlns:p14="http://schemas.microsoft.com/office/powerpoint/2010/main" val="13337263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3466070"/>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9464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2415382" y="1108869"/>
            <a:ext cx="4453731" cy="2928937"/>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Rectangle 5"/>
          <p:cNvSpPr/>
          <p:nvPr userDrawn="1"/>
        </p:nvSpPr>
        <p:spPr>
          <a:xfrm>
            <a:off x="0" y="990600"/>
            <a:ext cx="9144000" cy="41529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58839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6" name="Rectangle 5"/>
          <p:cNvSpPr/>
          <p:nvPr userDrawn="1"/>
        </p:nvSpPr>
        <p:spPr>
          <a:xfrm>
            <a:off x="0" y="-85047"/>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64833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793" y="130723"/>
            <a:ext cx="6096000" cy="356085"/>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40232"/>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4723820"/>
            <a:ext cx="2133600" cy="273844"/>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D60D1EDE-7116-2443-9BDD-368CE5B37660}" type="slidenum">
              <a:rPr lang="en-US" smtClean="0"/>
              <a:pPr/>
              <a:t>‹#›</a:t>
            </a:fld>
            <a:endParaRPr lang="en-US" dirty="0"/>
          </a:p>
        </p:txBody>
      </p:sp>
      <p:sp>
        <p:nvSpPr>
          <p:cNvPr id="32" name="Date Placeholder 3"/>
          <p:cNvSpPr txBox="1">
            <a:spLocks/>
          </p:cNvSpPr>
          <p:nvPr userDrawn="1"/>
        </p:nvSpPr>
        <p:spPr>
          <a:xfrm>
            <a:off x="457200" y="4723820"/>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0" dirty="0" err="1" smtClean="0">
                <a:latin typeface="Calibri Light" panose="020F0302020204030204" pitchFamily="34" charset="0"/>
              </a:rPr>
              <a:t>www.coral-club.com</a:t>
            </a:r>
            <a:endParaRPr lang="en-US" i="0" dirty="0">
              <a:latin typeface="Calibri Light" panose="020F0302020204030204" pitchFamily="34" charset="0"/>
            </a:endParaRPr>
          </a:p>
        </p:txBody>
      </p:sp>
      <p:grpSp>
        <p:nvGrpSpPr>
          <p:cNvPr id="27" name="Group 26"/>
          <p:cNvGrpSpPr/>
          <p:nvPr userDrawn="1"/>
        </p:nvGrpSpPr>
        <p:grpSpPr>
          <a:xfrm>
            <a:off x="4257731" y="4720365"/>
            <a:ext cx="628539" cy="280755"/>
            <a:chOff x="3256504" y="4721279"/>
            <a:chExt cx="628539" cy="280755"/>
          </a:xfrm>
        </p:grpSpPr>
        <p:sp>
          <p:nvSpPr>
            <p:cNvPr id="5" name="Oval 4"/>
            <p:cNvSpPr/>
            <p:nvPr userDrawn="1"/>
          </p:nvSpPr>
          <p:spPr>
            <a:xfrm>
              <a:off x="3256504" y="4721279"/>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3608196" y="4725187"/>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userDrawn="1"/>
          </p:nvGrpSpPr>
          <p:grpSpPr>
            <a:xfrm>
              <a:off x="3365891" y="4826243"/>
              <a:ext cx="45719" cy="73401"/>
              <a:chOff x="3345327" y="4804129"/>
              <a:chExt cx="74099" cy="118964"/>
            </a:xfrm>
          </p:grpSpPr>
          <p:cxnSp>
            <p:nvCxnSpPr>
              <p:cNvPr id="31" name="Straight Connector 30"/>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userDrawn="1"/>
          </p:nvGrpSpPr>
          <p:grpSpPr>
            <a:xfrm flipH="1" flipV="1">
              <a:off x="3727667" y="4823914"/>
              <a:ext cx="45719" cy="73401"/>
              <a:chOff x="3345327" y="4804129"/>
              <a:chExt cx="74099" cy="118964"/>
            </a:xfrm>
          </p:grpSpPr>
          <p:cxnSp>
            <p:nvCxnSpPr>
              <p:cNvPr id="35" name="Straight Connector 34"/>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cxnSp>
        <p:nvCxnSpPr>
          <p:cNvPr id="37" name="Straight Connector 36"/>
          <p:cNvCxnSpPr/>
          <p:nvPr userDrawn="1"/>
        </p:nvCxnSpPr>
        <p:spPr>
          <a:xfrm flipH="1">
            <a:off x="399803" y="562064"/>
            <a:ext cx="831813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40" name="Изображение 39" descr="CC_Logo_Green.eps"/>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149314" y="130723"/>
            <a:ext cx="461049" cy="304887"/>
          </a:xfrm>
          <a:prstGeom prst="rect">
            <a:avLst/>
          </a:prstGeom>
        </p:spPr>
      </p:pic>
    </p:spTree>
    <p:extLst>
      <p:ext uri="{BB962C8B-B14F-4D97-AF65-F5344CB8AC3E}">
        <p14:creationId xmlns:p14="http://schemas.microsoft.com/office/powerpoint/2010/main" val="122105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3" r:id="rId6"/>
    <p:sldLayoutId id="2147483666" r:id="rId7"/>
    <p:sldLayoutId id="2147483668" r:id="rId8"/>
    <p:sldLayoutId id="2147483667" r:id="rId9"/>
    <p:sldLayoutId id="2147483660" r:id="rId10"/>
    <p:sldLayoutId id="2147483663" r:id="rId11"/>
  </p:sldLayoutIdLst>
  <p:timing>
    <p:tnLst>
      <p:par>
        <p:cTn id="1" dur="indefinite" restart="never" nodeType="tmRoot"/>
      </p:par>
    </p:tnLst>
  </p:timing>
  <p:hf hdr="0" ftr="0" dt="0"/>
  <p:txStyles>
    <p:titleStyle>
      <a:lvl1pPr algn="l" defTabSz="457200" rtl="0" eaLnBrk="1" latinLnBrk="0" hangingPunct="1">
        <a:spcBef>
          <a:spcPct val="0"/>
        </a:spcBef>
        <a:buNone/>
        <a:defRPr sz="1400" b="1" kern="1200">
          <a:solidFill>
            <a:schemeClr val="tx1"/>
          </a:solidFill>
          <a:latin typeface="Raleway"/>
          <a:ea typeface="+mj-ea"/>
          <a:cs typeface="Raleway"/>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Raleway"/>
          <a:ea typeface="+mn-ea"/>
          <a:cs typeface="Raleway"/>
        </a:defRPr>
      </a:lvl1pPr>
      <a:lvl2pPr marL="742950" indent="-285750" algn="l" defTabSz="457200" rtl="0" eaLnBrk="1" latinLnBrk="0" hangingPunct="1">
        <a:spcBef>
          <a:spcPct val="20000"/>
        </a:spcBef>
        <a:buFont typeface="Arial"/>
        <a:buChar char="–"/>
        <a:defRPr sz="2000" kern="1200">
          <a:solidFill>
            <a:schemeClr val="tx1"/>
          </a:solidFill>
          <a:latin typeface="Raleway"/>
          <a:ea typeface="+mn-ea"/>
          <a:cs typeface="Raleway"/>
        </a:defRPr>
      </a:lvl2pPr>
      <a:lvl3pPr marL="1143000" indent="-228600" algn="l" defTabSz="457200" rtl="0" eaLnBrk="1" latinLnBrk="0" hangingPunct="1">
        <a:spcBef>
          <a:spcPct val="20000"/>
        </a:spcBef>
        <a:buFont typeface="Arial"/>
        <a:buChar char="•"/>
        <a:defRPr sz="1800" kern="1200">
          <a:solidFill>
            <a:schemeClr val="tx1"/>
          </a:solidFill>
          <a:latin typeface="Raleway"/>
          <a:ea typeface="+mn-ea"/>
          <a:cs typeface="Raleway"/>
        </a:defRPr>
      </a:lvl3pPr>
      <a:lvl4pPr marL="1600200" indent="-228600" algn="l" defTabSz="457200" rtl="0" eaLnBrk="1" latinLnBrk="0" hangingPunct="1">
        <a:spcBef>
          <a:spcPct val="20000"/>
        </a:spcBef>
        <a:buFont typeface="Arial"/>
        <a:buChar char="–"/>
        <a:defRPr sz="1600" kern="1200">
          <a:solidFill>
            <a:schemeClr val="tx1"/>
          </a:solidFill>
          <a:latin typeface="Raleway"/>
          <a:ea typeface="+mn-ea"/>
          <a:cs typeface="Raleway"/>
        </a:defRPr>
      </a:lvl4pPr>
      <a:lvl5pPr marL="2057400" indent="-228600" algn="l" defTabSz="457200" rtl="0" eaLnBrk="1" latinLnBrk="0" hangingPunct="1">
        <a:spcBef>
          <a:spcPct val="20000"/>
        </a:spcBef>
        <a:buFont typeface="Arial"/>
        <a:buChar char="»"/>
        <a:defRPr sz="1600" kern="1200">
          <a:solidFill>
            <a:schemeClr val="tx1"/>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1833"/>
          <p:cNvSpPr/>
          <p:nvPr/>
        </p:nvSpPr>
        <p:spPr>
          <a:xfrm>
            <a:off x="-4" y="1"/>
            <a:ext cx="9144000" cy="5143500"/>
          </a:xfrm>
          <a:prstGeom prst="rect">
            <a:avLst/>
          </a:prstGeom>
          <a:solidFill>
            <a:srgbClr val="FCD0D0">
              <a:alpha val="69000"/>
            </a:srgbClr>
          </a:solidFill>
          <a:ln w="12700">
            <a:miter lim="400000"/>
          </a:ln>
        </p:spPr>
        <p:txBody>
          <a:bodyPr lIns="0" tIns="0" rIns="0" bIns="0" anchor="ctr"/>
          <a:lstStyle/>
          <a:p>
            <a:pPr lvl="0" algn="ctr">
              <a:defRPr sz="3200">
                <a:solidFill>
                  <a:srgbClr val="FFFFFF"/>
                </a:solidFill>
              </a:defRPr>
            </a:pPr>
            <a:endParaRPr dirty="0">
              <a:latin typeface="Raleway"/>
              <a:cs typeface="Raleway"/>
            </a:endParaRPr>
          </a:p>
        </p:txBody>
      </p:sp>
      <p:sp>
        <p:nvSpPr>
          <p:cNvPr id="6" name="Rectangle 5"/>
          <p:cNvSpPr/>
          <p:nvPr/>
        </p:nvSpPr>
        <p:spPr>
          <a:xfrm>
            <a:off x="1961686" y="314325"/>
            <a:ext cx="5220627" cy="60960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40000"/>
              </a:lnSpc>
            </a:pPr>
            <a:endParaRPr lang="ru-RU" sz="1100" b="1" dirty="0" smtClean="0">
              <a:solidFill>
                <a:srgbClr val="EF1156"/>
              </a:solidFill>
              <a:latin typeface="Raleway"/>
              <a:cs typeface="Raleway"/>
            </a:endParaRPr>
          </a:p>
        </p:txBody>
      </p:sp>
      <p:sp>
        <p:nvSpPr>
          <p:cNvPr id="23" name="object 3"/>
          <p:cNvSpPr txBox="1">
            <a:spLocks/>
          </p:cNvSpPr>
          <p:nvPr/>
        </p:nvSpPr>
        <p:spPr>
          <a:xfrm>
            <a:off x="3328351" y="4461094"/>
            <a:ext cx="2487295" cy="307777"/>
          </a:xfrm>
          <a:prstGeom prst="rect">
            <a:avLst/>
          </a:prstGeom>
        </p:spPr>
        <p:txBody>
          <a:bodyPr vert="horz"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lnSpc>
                <a:spcPts val="2375"/>
              </a:lnSpc>
            </a:pPr>
            <a:r>
              <a:rPr lang="en-US" sz="1100" spc="55" dirty="0" smtClean="0">
                <a:solidFill>
                  <a:srgbClr val="FF0000"/>
                </a:solidFill>
              </a:rPr>
              <a:t>CORAL-CLUB.COM</a:t>
            </a:r>
            <a:endParaRPr lang="en-US" sz="1100" spc="55" dirty="0">
              <a:solidFill>
                <a:srgbClr val="FF0000"/>
              </a:solidFill>
            </a:endParaRPr>
          </a:p>
        </p:txBody>
      </p:sp>
      <p:sp>
        <p:nvSpPr>
          <p:cNvPr id="7" name="Rectangle 5"/>
          <p:cNvSpPr/>
          <p:nvPr/>
        </p:nvSpPr>
        <p:spPr>
          <a:xfrm>
            <a:off x="838199" y="1076325"/>
            <a:ext cx="7210425" cy="202272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600" b="1" dirty="0">
                <a:solidFill>
                  <a:srgbClr val="EF1156"/>
                </a:solidFill>
              </a:rPr>
              <a:t/>
            </a:r>
            <a:br>
              <a:rPr lang="ru-RU" sz="3600" b="1" dirty="0">
                <a:solidFill>
                  <a:srgbClr val="EF1156"/>
                </a:solidFill>
              </a:rPr>
            </a:br>
            <a:r>
              <a:rPr lang="en-US" sz="2800" b="1" dirty="0" smtClean="0">
                <a:solidFill>
                  <a:srgbClr val="EF1156"/>
                </a:solidFill>
              </a:rPr>
              <a:t>The best for mother and baby!</a:t>
            </a:r>
            <a:endParaRPr lang="ru-RU" b="1" dirty="0" smtClean="0">
              <a:solidFill>
                <a:srgbClr val="EF1156"/>
              </a:solidFill>
              <a:latin typeface="Raleway"/>
              <a:cs typeface="Raleway"/>
            </a:endParaRPr>
          </a:p>
          <a:p>
            <a:pPr algn="ctr"/>
            <a:r>
              <a:rPr lang="en-US" sz="4000" b="1" dirty="0" smtClean="0">
                <a:solidFill>
                  <a:srgbClr val="EF1156"/>
                </a:solidFill>
                <a:latin typeface="Raleway"/>
                <a:cs typeface="Raleway"/>
              </a:rPr>
              <a:t>Prenatal +</a:t>
            </a:r>
            <a:r>
              <a:rPr lang="ru-RU" b="1" dirty="0" smtClean="0">
                <a:solidFill>
                  <a:srgbClr val="EF1156"/>
                </a:solidFill>
                <a:latin typeface="Raleway"/>
                <a:cs typeface="Raleway"/>
              </a:rPr>
              <a:t/>
            </a:r>
            <a:br>
              <a:rPr lang="ru-RU" b="1" dirty="0" smtClean="0">
                <a:solidFill>
                  <a:srgbClr val="EF1156"/>
                </a:solidFill>
                <a:latin typeface="Raleway"/>
                <a:cs typeface="Raleway"/>
              </a:rPr>
            </a:br>
            <a:r>
              <a:rPr lang="en-US" b="1" dirty="0" smtClean="0">
                <a:solidFill>
                  <a:srgbClr val="EF1156"/>
                </a:solidFill>
                <a:latin typeface="Raleway"/>
                <a:cs typeface="Raleway"/>
              </a:rPr>
              <a:t>A balanced vitamin-mineral complex for pregnant and feeding mothers. </a:t>
            </a:r>
            <a:endParaRPr lang="ru-RU" b="1" dirty="0">
              <a:solidFill>
                <a:srgbClr val="EF1156"/>
              </a:solidFill>
              <a:latin typeface="Raleway"/>
              <a:cs typeface="Raleway"/>
            </a:endParaRPr>
          </a:p>
          <a:p>
            <a:pPr algn="ctr"/>
            <a:endParaRPr lang="ru-RU" sz="3200" b="1" dirty="0">
              <a:solidFill>
                <a:srgbClr val="EF1156"/>
              </a:solidFill>
            </a:endParaRPr>
          </a:p>
          <a:p>
            <a:pPr algn="ctr"/>
            <a:endParaRPr lang="ru-RU" sz="2800" b="1" dirty="0" smtClean="0">
              <a:solidFill>
                <a:srgbClr val="EF1156"/>
              </a:solidFill>
              <a:latin typeface="Raleway"/>
              <a:cs typeface="Raleway"/>
            </a:endParaRPr>
          </a:p>
        </p:txBody>
      </p:sp>
      <p:pic>
        <p:nvPicPr>
          <p:cNvPr id="8" name="Изображение 17" descr="CC_Logo_Green.eps"/>
          <p:cNvPicPr>
            <a:picLocks noChangeAspect="1"/>
          </p:cNvPicPr>
          <p:nvPr/>
        </p:nvPicPr>
        <p:blipFill>
          <a:blip r:embed="rId3" cstate="screen">
            <a:duotone>
              <a:prstClr val="black"/>
              <a:srgbClr val="EF1156">
                <a:tint val="45000"/>
                <a:satMod val="400000"/>
              </a:srgbClr>
            </a:duotone>
            <a:lum bright="27000" contrast="55000"/>
            <a:extLst>
              <a:ext uri="{28A0092B-C50C-407E-A947-70E740481C1C}">
                <a14:useLocalDpi xmlns:a14="http://schemas.microsoft.com/office/drawing/2010/main"/>
              </a:ext>
            </a:extLst>
          </a:blip>
          <a:stretch>
            <a:fillRect/>
          </a:stretch>
        </p:blipFill>
        <p:spPr>
          <a:xfrm>
            <a:off x="8086196" y="344016"/>
            <a:ext cx="689688" cy="456083"/>
          </a:xfrm>
          <a:prstGeom prst="rect">
            <a:avLst/>
          </a:prstGeom>
          <a:noFill/>
          <a:ln>
            <a:noFill/>
          </a:ln>
        </p:spPr>
      </p:pic>
    </p:spTree>
    <p:extLst>
      <p:ext uri="{BB962C8B-B14F-4D97-AF65-F5344CB8AC3E}">
        <p14:creationId xmlns:p14="http://schemas.microsoft.com/office/powerpoint/2010/main" val="197443255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0" y="-223518"/>
            <a:ext cx="9144000" cy="3627718"/>
          </a:xfrm>
          <a:prstGeom prst="rect">
            <a:avLst/>
          </a:prstGeom>
          <a:solidFill>
            <a:schemeClr val="bg1"/>
          </a:solidFill>
          <a:ln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60D1EDE-7116-2443-9BDD-368CE5B37660}" type="slidenum">
              <a:rPr lang="en-US" smtClean="0"/>
              <a:t>10</a:t>
            </a:fld>
            <a:endParaRPr lang="en-US"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TextBox 71"/>
          <p:cNvSpPr txBox="1"/>
          <p:nvPr/>
        </p:nvSpPr>
        <p:spPr>
          <a:xfrm>
            <a:off x="2424603" y="155102"/>
            <a:ext cx="4390040" cy="1435239"/>
          </a:xfrm>
          <a:prstGeom prst="rect">
            <a:avLst/>
          </a:prstGeom>
          <a:noFill/>
        </p:spPr>
        <p:txBody>
          <a:bodyPr wrap="square" lIns="0" numCol="1" spcCol="457200" rtlCol="0">
            <a:noAutofit/>
          </a:bodyPr>
          <a:lstStyle/>
          <a:p>
            <a:pPr algn="ctr">
              <a:buClr>
                <a:schemeClr val="accent2"/>
              </a:buClr>
            </a:pPr>
            <a:endParaRPr lang="en-US" sz="6000" b="1" dirty="0" smtClean="0">
              <a:solidFill>
                <a:schemeClr val="bg1"/>
              </a:solidFill>
              <a:latin typeface="Raleway" panose="020B0003030101060003" pitchFamily="34" charset="0"/>
            </a:endParaRPr>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717129"/>
            <a:ext cx="8258175" cy="100669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4A32C"/>
                </a:solidFill>
                <a:latin typeface="Raleway"/>
                <a:cs typeface="Raleway"/>
              </a:rPr>
              <a:t>Prenatal + contains fish oil – a source of Omega 3. </a:t>
            </a:r>
            <a:r>
              <a:rPr lang="ru-RU" b="1" dirty="0" smtClean="0">
                <a:solidFill>
                  <a:srgbClr val="F4A32C"/>
                </a:solidFill>
                <a:latin typeface="Raleway"/>
                <a:cs typeface="Raleway"/>
              </a:rPr>
              <a:t/>
            </a:r>
            <a:br>
              <a:rPr lang="ru-RU" b="1" dirty="0" smtClean="0">
                <a:solidFill>
                  <a:srgbClr val="F4A32C"/>
                </a:solidFill>
                <a:latin typeface="Raleway"/>
                <a:cs typeface="Raleway"/>
              </a:rPr>
            </a:br>
            <a:r>
              <a:rPr lang="en-US" b="1" dirty="0">
                <a:solidFill>
                  <a:srgbClr val="C00000"/>
                </a:solidFill>
                <a:latin typeface="Raleway"/>
                <a:cs typeface="Raleway"/>
              </a:rPr>
              <a:t>DHA is a polyunsaturated fatty acid, essential for the health of virtually all organs and systems of the body.</a:t>
            </a:r>
            <a:endParaRPr lang="ru-RU" sz="1400" b="1" dirty="0" smtClean="0">
              <a:solidFill>
                <a:srgbClr val="C00000"/>
              </a:solidFill>
              <a:latin typeface="Raleway"/>
              <a:cs typeface="Raleway"/>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044" y="-140719"/>
            <a:ext cx="2306656" cy="3666633"/>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040" y="872721"/>
            <a:ext cx="3384084" cy="2241954"/>
          </a:xfrm>
          <a:prstGeom prst="rect">
            <a:avLst/>
          </a:prstGeom>
        </p:spPr>
      </p:pic>
      <p:sp>
        <p:nvSpPr>
          <p:cNvPr id="2" name="TextBox 1"/>
          <p:cNvSpPr txBox="1"/>
          <p:nvPr/>
        </p:nvSpPr>
        <p:spPr>
          <a:xfrm>
            <a:off x="5248275" y="506852"/>
            <a:ext cx="2151340" cy="369332"/>
          </a:xfrm>
          <a:prstGeom prst="rect">
            <a:avLst/>
          </a:prstGeom>
          <a:noFill/>
        </p:spPr>
        <p:txBody>
          <a:bodyPr wrap="square" rtlCol="0">
            <a:spAutoFit/>
          </a:bodyPr>
          <a:lstStyle/>
          <a:p>
            <a:r>
              <a:rPr lang="en-US" dirty="0" smtClean="0"/>
              <a:t>Omega 3 </a:t>
            </a:r>
            <a:r>
              <a:rPr lang="ru-RU" dirty="0" smtClean="0"/>
              <a:t>(</a:t>
            </a:r>
            <a:r>
              <a:rPr lang="en-US" dirty="0" smtClean="0"/>
              <a:t>DHA</a:t>
            </a:r>
            <a:r>
              <a:rPr lang="ru-RU" dirty="0" smtClean="0"/>
              <a:t>) </a:t>
            </a:r>
            <a:endParaRPr lang="ru-RU" dirty="0"/>
          </a:p>
        </p:txBody>
      </p:sp>
    </p:spTree>
    <p:extLst>
      <p:ext uri="{BB962C8B-B14F-4D97-AF65-F5344CB8AC3E}">
        <p14:creationId xmlns:p14="http://schemas.microsoft.com/office/powerpoint/2010/main" val="407150657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0" y="-223518"/>
            <a:ext cx="9144000" cy="3627718"/>
          </a:xfrm>
          <a:prstGeom prst="rect">
            <a:avLst/>
          </a:prstGeom>
          <a:solidFill>
            <a:schemeClr val="bg1"/>
          </a:solidFill>
          <a:ln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60D1EDE-7116-2443-9BDD-368CE5B37660}" type="slidenum">
              <a:rPr lang="en-US" smtClean="0"/>
              <a:t>11</a:t>
            </a:fld>
            <a:endParaRPr lang="en-US"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TextBox 71"/>
          <p:cNvSpPr txBox="1"/>
          <p:nvPr/>
        </p:nvSpPr>
        <p:spPr>
          <a:xfrm>
            <a:off x="2424603" y="155102"/>
            <a:ext cx="4390040" cy="1435239"/>
          </a:xfrm>
          <a:prstGeom prst="rect">
            <a:avLst/>
          </a:prstGeom>
          <a:noFill/>
        </p:spPr>
        <p:txBody>
          <a:bodyPr wrap="square" lIns="0" numCol="1" spcCol="457200" rtlCol="0">
            <a:noAutofit/>
          </a:bodyPr>
          <a:lstStyle/>
          <a:p>
            <a:pPr algn="ctr">
              <a:buClr>
                <a:schemeClr val="accent2"/>
              </a:buClr>
            </a:pPr>
            <a:endParaRPr lang="en-US" sz="6000" b="1" dirty="0" smtClean="0">
              <a:solidFill>
                <a:schemeClr val="bg1"/>
              </a:solidFill>
              <a:latin typeface="Raleway" panose="020B0003030101060003" pitchFamily="34" charset="0"/>
            </a:endParaRPr>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717129"/>
            <a:ext cx="8258175" cy="76676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F4A32C"/>
                </a:solidFill>
                <a:latin typeface="Raleway"/>
                <a:cs typeface="Raleway"/>
              </a:rPr>
              <a:t>Prenatal + contains some of the most important minerals for health</a:t>
            </a:r>
            <a:r>
              <a:rPr lang="ru-RU" b="1" dirty="0" smtClean="0">
                <a:solidFill>
                  <a:srgbClr val="F4A32C"/>
                </a:solidFill>
                <a:latin typeface="Raleway"/>
                <a:cs typeface="Raleway"/>
              </a:rPr>
              <a:t/>
            </a:r>
            <a:br>
              <a:rPr lang="ru-RU" b="1" dirty="0" smtClean="0">
                <a:solidFill>
                  <a:srgbClr val="F4A32C"/>
                </a:solidFill>
                <a:latin typeface="Raleway"/>
                <a:cs typeface="Raleway"/>
              </a:rPr>
            </a:br>
            <a:r>
              <a:rPr lang="en-US" b="1" dirty="0" smtClean="0">
                <a:solidFill>
                  <a:srgbClr val="C00000"/>
                </a:solidFill>
                <a:latin typeface="Raleway"/>
                <a:cs typeface="Raleway"/>
              </a:rPr>
              <a:t>zinc, selenium and iodine</a:t>
            </a:r>
            <a:endParaRPr lang="ru-RU" b="1" dirty="0" smtClean="0">
              <a:solidFill>
                <a:srgbClr val="C00000"/>
              </a:solidFill>
              <a:latin typeface="Raleway"/>
              <a:cs typeface="Raleway"/>
            </a:endParaRPr>
          </a:p>
          <a:p>
            <a:pPr algn="ctr"/>
            <a:endParaRPr lang="ru-RU" sz="1400" b="1" dirty="0" smtClean="0">
              <a:solidFill>
                <a:srgbClr val="C00000"/>
              </a:solidFill>
              <a:latin typeface="Raleway"/>
              <a:cs typeface="Raleway"/>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43" y="-140719"/>
            <a:ext cx="2544781" cy="4045154"/>
          </a:xfrm>
          <a:prstGeom prst="rect">
            <a:avLst/>
          </a:prstGeom>
        </p:spPr>
      </p:pic>
      <p:sp>
        <p:nvSpPr>
          <p:cNvPr id="2" name="TextBox 1"/>
          <p:cNvSpPr txBox="1"/>
          <p:nvPr/>
        </p:nvSpPr>
        <p:spPr>
          <a:xfrm>
            <a:off x="2667000" y="1405675"/>
            <a:ext cx="2151340" cy="369332"/>
          </a:xfrm>
          <a:prstGeom prst="rect">
            <a:avLst/>
          </a:prstGeom>
          <a:noFill/>
        </p:spPr>
        <p:txBody>
          <a:bodyPr wrap="square" rtlCol="0">
            <a:spAutoFit/>
          </a:bodyPr>
          <a:lstStyle/>
          <a:p>
            <a:pPr algn="ctr"/>
            <a:r>
              <a:rPr lang="en-US" b="1" dirty="0" smtClean="0"/>
              <a:t>A mineral complex</a:t>
            </a:r>
            <a:endParaRPr lang="ru-RU" b="1" dirty="0"/>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080" y="-140719"/>
            <a:ext cx="2276970" cy="2143125"/>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8340" y="1405675"/>
            <a:ext cx="1571625" cy="1571625"/>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8088" y="1625930"/>
            <a:ext cx="1601512" cy="1601512"/>
          </a:xfrm>
          <a:prstGeom prst="rect">
            <a:avLst/>
          </a:prstGeom>
        </p:spPr>
      </p:pic>
    </p:spTree>
    <p:extLst>
      <p:ext uri="{BB962C8B-B14F-4D97-AF65-F5344CB8AC3E}">
        <p14:creationId xmlns:p14="http://schemas.microsoft.com/office/powerpoint/2010/main" val="390094954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0" y="-223518"/>
            <a:ext cx="9144000" cy="3627718"/>
          </a:xfrm>
          <a:prstGeom prst="rect">
            <a:avLst/>
          </a:prstGeom>
          <a:solidFill>
            <a:schemeClr val="bg1"/>
          </a:solidFill>
          <a:ln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60D1EDE-7116-2443-9BDD-368CE5B37660}" type="slidenum">
              <a:rPr lang="en-US" smtClean="0"/>
              <a:t>12</a:t>
            </a:fld>
            <a:endParaRPr lang="en-US"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TextBox 71"/>
          <p:cNvSpPr txBox="1"/>
          <p:nvPr/>
        </p:nvSpPr>
        <p:spPr>
          <a:xfrm>
            <a:off x="2424603" y="155102"/>
            <a:ext cx="4390040" cy="1435239"/>
          </a:xfrm>
          <a:prstGeom prst="rect">
            <a:avLst/>
          </a:prstGeom>
          <a:noFill/>
        </p:spPr>
        <p:txBody>
          <a:bodyPr wrap="square" lIns="0" numCol="1" spcCol="457200" rtlCol="0">
            <a:noAutofit/>
          </a:bodyPr>
          <a:lstStyle/>
          <a:p>
            <a:pPr algn="ctr">
              <a:buClr>
                <a:schemeClr val="accent2"/>
              </a:buClr>
            </a:pPr>
            <a:endParaRPr lang="en-US" sz="6000" b="1" dirty="0" smtClean="0">
              <a:solidFill>
                <a:schemeClr val="bg1"/>
              </a:solidFill>
              <a:latin typeface="Raleway" panose="020B0003030101060003" pitchFamily="34" charset="0"/>
            </a:endParaRPr>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717129"/>
            <a:ext cx="8258175" cy="76676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smtClean="0">
                <a:solidFill>
                  <a:srgbClr val="F4A32C"/>
                </a:solidFill>
                <a:latin typeface="Raleway"/>
                <a:cs typeface="Raleway"/>
              </a:rPr>
              <a:t>Prental</a:t>
            </a:r>
            <a:r>
              <a:rPr lang="en-US" sz="1600" b="1" dirty="0" smtClean="0">
                <a:solidFill>
                  <a:srgbClr val="F4A32C"/>
                </a:solidFill>
                <a:latin typeface="Raleway"/>
                <a:cs typeface="Raleway"/>
              </a:rPr>
              <a:t> + contains all the essential vitamins for a pregnant woman. </a:t>
            </a:r>
            <a:r>
              <a:rPr lang="ru-RU" b="1" dirty="0" smtClean="0">
                <a:solidFill>
                  <a:srgbClr val="F4A32C"/>
                </a:solidFill>
                <a:latin typeface="Raleway"/>
                <a:cs typeface="Raleway"/>
              </a:rPr>
              <a:t/>
            </a:r>
            <a:br>
              <a:rPr lang="ru-RU" b="1" dirty="0" smtClean="0">
                <a:solidFill>
                  <a:srgbClr val="F4A32C"/>
                </a:solidFill>
                <a:latin typeface="Raleway"/>
                <a:cs typeface="Raleway"/>
              </a:rPr>
            </a:br>
            <a:endParaRPr lang="ru-RU" sz="1400" b="1" dirty="0" smtClean="0">
              <a:solidFill>
                <a:srgbClr val="C00000"/>
              </a:solidFill>
              <a:latin typeface="Raleway"/>
              <a:cs typeface="Raleway"/>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44" y="-223517"/>
            <a:ext cx="2682594" cy="426422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797" y="638044"/>
            <a:ext cx="4764805" cy="2094184"/>
          </a:xfrm>
          <a:prstGeom prst="rect">
            <a:avLst/>
          </a:prstGeom>
        </p:spPr>
      </p:pic>
      <p:sp>
        <p:nvSpPr>
          <p:cNvPr id="2" name="TextBox 1"/>
          <p:cNvSpPr txBox="1"/>
          <p:nvPr/>
        </p:nvSpPr>
        <p:spPr>
          <a:xfrm>
            <a:off x="2905125" y="1405675"/>
            <a:ext cx="1714498" cy="646331"/>
          </a:xfrm>
          <a:prstGeom prst="rect">
            <a:avLst/>
          </a:prstGeom>
          <a:noFill/>
        </p:spPr>
        <p:txBody>
          <a:bodyPr wrap="square" rtlCol="0">
            <a:spAutoFit/>
          </a:bodyPr>
          <a:lstStyle/>
          <a:p>
            <a:pPr algn="ctr"/>
            <a:r>
              <a:rPr lang="en-US" b="1" dirty="0" smtClean="0"/>
              <a:t>A vitamin complex</a:t>
            </a:r>
            <a:endParaRPr lang="ru-RU" b="1" dirty="0"/>
          </a:p>
        </p:txBody>
      </p:sp>
    </p:spTree>
    <p:extLst>
      <p:ext uri="{BB962C8B-B14F-4D97-AF65-F5344CB8AC3E}">
        <p14:creationId xmlns:p14="http://schemas.microsoft.com/office/powerpoint/2010/main" val="339055804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0" y="-223518"/>
            <a:ext cx="9144000" cy="3627718"/>
          </a:xfrm>
          <a:prstGeom prst="rect">
            <a:avLst/>
          </a:prstGeom>
          <a:solidFill>
            <a:schemeClr val="bg1"/>
          </a:solidFill>
          <a:ln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60D1EDE-7116-2443-9BDD-368CE5B37660}" type="slidenum">
              <a:rPr lang="en-US" smtClean="0"/>
              <a:t>13</a:t>
            </a:fld>
            <a:endParaRPr lang="en-US"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TextBox 71"/>
          <p:cNvSpPr txBox="1"/>
          <p:nvPr/>
        </p:nvSpPr>
        <p:spPr>
          <a:xfrm>
            <a:off x="2424603" y="155102"/>
            <a:ext cx="4390040" cy="1435239"/>
          </a:xfrm>
          <a:prstGeom prst="rect">
            <a:avLst/>
          </a:prstGeom>
          <a:noFill/>
        </p:spPr>
        <p:txBody>
          <a:bodyPr wrap="square" lIns="0" numCol="1" spcCol="457200" rtlCol="0">
            <a:noAutofit/>
          </a:bodyPr>
          <a:lstStyle/>
          <a:p>
            <a:pPr algn="ctr">
              <a:buClr>
                <a:schemeClr val="accent2"/>
              </a:buClr>
            </a:pPr>
            <a:endParaRPr lang="en-US" sz="6000" b="1" dirty="0" smtClean="0">
              <a:solidFill>
                <a:schemeClr val="bg1"/>
              </a:solidFill>
              <a:latin typeface="Raleway" panose="020B0003030101060003" pitchFamily="34" charset="0"/>
            </a:endParaRPr>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717129"/>
            <a:ext cx="8258175" cy="76676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F4A32C"/>
                </a:solidFill>
                <a:latin typeface="Raleway"/>
                <a:cs typeface="Raleway"/>
              </a:rPr>
              <a:t>PRENATAL + does not contain harmful or unfavorable components</a:t>
            </a:r>
            <a:r>
              <a:rPr lang="ru-RU" b="1" dirty="0" smtClean="0">
                <a:solidFill>
                  <a:srgbClr val="F4A32C"/>
                </a:solidFill>
                <a:latin typeface="Raleway"/>
                <a:cs typeface="Raleway"/>
              </a:rPr>
              <a:t/>
            </a:r>
            <a:br>
              <a:rPr lang="ru-RU" b="1" dirty="0" smtClean="0">
                <a:solidFill>
                  <a:srgbClr val="F4A32C"/>
                </a:solidFill>
                <a:latin typeface="Raleway"/>
                <a:cs typeface="Raleway"/>
              </a:rPr>
            </a:br>
            <a:r>
              <a:rPr lang="en-US" b="1" dirty="0">
                <a:solidFill>
                  <a:srgbClr val="C00000"/>
                </a:solidFill>
                <a:latin typeface="Raleway"/>
                <a:cs typeface="Raleway"/>
              </a:rPr>
              <a:t>Titanium dioxide, artificial </a:t>
            </a:r>
            <a:r>
              <a:rPr lang="en-US" b="1" dirty="0" smtClean="0">
                <a:solidFill>
                  <a:srgbClr val="C00000"/>
                </a:solidFill>
                <a:latin typeface="Raleway"/>
                <a:cs typeface="Raleway"/>
              </a:rPr>
              <a:t>coloring or flavoring agents</a:t>
            </a:r>
            <a:endParaRPr lang="ru-RU" sz="1400" b="1" dirty="0" smtClean="0">
              <a:solidFill>
                <a:srgbClr val="C00000"/>
              </a:solidFill>
              <a:latin typeface="Raleway"/>
              <a:cs typeface="Raleway"/>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44" y="-223517"/>
            <a:ext cx="2682594" cy="426422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637817"/>
            <a:ext cx="3886200" cy="2590536"/>
          </a:xfrm>
          <a:prstGeom prst="rect">
            <a:avLst/>
          </a:prstGeom>
        </p:spPr>
      </p:pic>
      <p:sp>
        <p:nvSpPr>
          <p:cNvPr id="2" name="TextBox 1"/>
          <p:cNvSpPr txBox="1"/>
          <p:nvPr/>
        </p:nvSpPr>
        <p:spPr>
          <a:xfrm>
            <a:off x="2914650" y="1506661"/>
            <a:ext cx="2151340" cy="646331"/>
          </a:xfrm>
          <a:prstGeom prst="rect">
            <a:avLst/>
          </a:prstGeom>
          <a:noFill/>
        </p:spPr>
        <p:txBody>
          <a:bodyPr wrap="square" rtlCol="0">
            <a:spAutoFit/>
          </a:bodyPr>
          <a:lstStyle/>
          <a:p>
            <a:pPr algn="ctr"/>
            <a:r>
              <a:rPr lang="en-US" b="1" dirty="0" smtClean="0"/>
              <a:t>Carob – a natural coloring agent</a:t>
            </a:r>
            <a:endParaRPr lang="ru-RU" b="1" dirty="0"/>
          </a:p>
        </p:txBody>
      </p:sp>
    </p:spTree>
    <p:extLst>
      <p:ext uri="{BB962C8B-B14F-4D97-AF65-F5344CB8AC3E}">
        <p14:creationId xmlns:p14="http://schemas.microsoft.com/office/powerpoint/2010/main" val="302188361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a:lum/>
          </a:blip>
          <a:srcRect/>
          <a:stretch>
            <a:fillRect t="32850" b="-26000"/>
          </a:stretch>
        </a:blipFill>
        <a:effectLst/>
      </p:bgPr>
    </p:bg>
    <p:spTree>
      <p:nvGrpSpPr>
        <p:cNvPr id="1" name=""/>
        <p:cNvGrpSpPr/>
        <p:nvPr/>
      </p:nvGrpSpPr>
      <p:grpSpPr>
        <a:xfrm>
          <a:off x="0" y="0"/>
          <a:ext cx="0" cy="0"/>
          <a:chOff x="0" y="0"/>
          <a:chExt cx="0" cy="0"/>
        </a:xfrm>
      </p:grpSpPr>
      <p:pic>
        <p:nvPicPr>
          <p:cNvPr id="11" name="Изображение 17" descr="CC_Logo_Green.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2305" y="145109"/>
            <a:ext cx="515154" cy="34066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 y="-9525"/>
            <a:ext cx="4571999" cy="3918857"/>
          </a:xfrm>
          <a:prstGeom prst="rect">
            <a:avLst/>
          </a:prstGeom>
          <a:ln w="15875" cmpd="sng">
            <a:noFill/>
          </a:ln>
          <a:effectLst/>
        </p:spPr>
      </p:pic>
      <p:sp>
        <p:nvSpPr>
          <p:cNvPr id="5" name="Прямоугольник 4"/>
          <p:cNvSpPr/>
          <p:nvPr/>
        </p:nvSpPr>
        <p:spPr>
          <a:xfrm>
            <a:off x="-9525" y="3918857"/>
            <a:ext cx="9143999" cy="1224644"/>
          </a:xfrm>
          <a:prstGeom prst="rect">
            <a:avLst/>
          </a:prstGeom>
          <a:solidFill>
            <a:srgbClr val="EF11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TextBox 5"/>
          <p:cNvSpPr txBox="1"/>
          <p:nvPr/>
        </p:nvSpPr>
        <p:spPr>
          <a:xfrm>
            <a:off x="346229" y="4225771"/>
            <a:ext cx="8451542" cy="646331"/>
          </a:xfrm>
          <a:prstGeom prst="rect">
            <a:avLst/>
          </a:prstGeom>
          <a:noFill/>
        </p:spPr>
        <p:txBody>
          <a:bodyPr wrap="square" rtlCol="0">
            <a:spAutoFit/>
          </a:bodyPr>
          <a:lstStyle/>
          <a:p>
            <a:r>
              <a:rPr lang="en-US" sz="3600" b="1" dirty="0" smtClean="0">
                <a:solidFill>
                  <a:schemeClr val="bg1"/>
                </a:solidFill>
              </a:rPr>
              <a:t>4 reasons to choose Prenatal +</a:t>
            </a:r>
            <a:endParaRPr lang="ru-RU" sz="3600" b="1" dirty="0">
              <a:solidFill>
                <a:schemeClr val="bg1"/>
              </a:solidFill>
            </a:endParaRPr>
          </a:p>
        </p:txBody>
      </p:sp>
      <p:sp>
        <p:nvSpPr>
          <p:cNvPr id="12" name="TextBox 11"/>
          <p:cNvSpPr txBox="1"/>
          <p:nvPr/>
        </p:nvSpPr>
        <p:spPr>
          <a:xfrm>
            <a:off x="5424488" y="437751"/>
            <a:ext cx="3373283" cy="3847207"/>
          </a:xfrm>
          <a:prstGeom prst="rect">
            <a:avLst/>
          </a:prstGeom>
          <a:noFill/>
        </p:spPr>
        <p:txBody>
          <a:bodyPr wrap="square" rtlCol="0">
            <a:spAutoFit/>
          </a:bodyPr>
          <a:lstStyle/>
          <a:p>
            <a:r>
              <a:rPr lang="en-US" sz="1600" b="1" dirty="0" smtClean="0">
                <a:solidFill>
                  <a:srgbClr val="CC0000"/>
                </a:solidFill>
              </a:rPr>
              <a:t>Everything essential combined</a:t>
            </a:r>
            <a:r>
              <a:rPr lang="ru-RU" sz="1600" b="1" dirty="0" smtClean="0">
                <a:solidFill>
                  <a:srgbClr val="CC0000"/>
                </a:solidFill>
              </a:rPr>
              <a:t/>
            </a:r>
            <a:br>
              <a:rPr lang="ru-RU" sz="1600" b="1" dirty="0" smtClean="0">
                <a:solidFill>
                  <a:srgbClr val="CC0000"/>
                </a:solidFill>
              </a:rPr>
            </a:br>
            <a:r>
              <a:rPr lang="en-US" sz="1600" b="1" dirty="0"/>
              <a:t>Omega 3, vitamins and minerals all together in 1 complex</a:t>
            </a:r>
            <a:endParaRPr lang="ru-RU" sz="1600" b="1" dirty="0"/>
          </a:p>
          <a:p>
            <a:endParaRPr lang="ru-RU" sz="1600" b="1" dirty="0"/>
          </a:p>
          <a:p>
            <a:r>
              <a:rPr lang="en-US" sz="1600" b="1" dirty="0" smtClean="0">
                <a:solidFill>
                  <a:srgbClr val="CC0000"/>
                </a:solidFill>
              </a:rPr>
              <a:t>Convenience</a:t>
            </a:r>
            <a:r>
              <a:rPr lang="ru-RU" sz="1600" b="1" dirty="0" smtClean="0">
                <a:solidFill>
                  <a:srgbClr val="CC0000"/>
                </a:solidFill>
              </a:rPr>
              <a:t/>
            </a:r>
            <a:br>
              <a:rPr lang="ru-RU" sz="1600" b="1" dirty="0" smtClean="0">
                <a:solidFill>
                  <a:srgbClr val="CC0000"/>
                </a:solidFill>
              </a:rPr>
            </a:br>
            <a:r>
              <a:rPr lang="en-US" sz="1600" b="1" dirty="0"/>
              <a:t>1 capsule once per day</a:t>
            </a:r>
            <a:endParaRPr lang="ru-RU" sz="1600" b="1" dirty="0"/>
          </a:p>
          <a:p>
            <a:endParaRPr lang="ru-RU" sz="1600" b="1" u="sng" dirty="0" smtClean="0"/>
          </a:p>
          <a:p>
            <a:r>
              <a:rPr lang="en-US" sz="1600" b="1" dirty="0" smtClean="0">
                <a:solidFill>
                  <a:srgbClr val="CC0000"/>
                </a:solidFill>
              </a:rPr>
              <a:t>Balance </a:t>
            </a:r>
          </a:p>
          <a:p>
            <a:r>
              <a:rPr lang="en-US" sz="1600" b="1" dirty="0" smtClean="0"/>
              <a:t>Components that work well together</a:t>
            </a:r>
            <a:endParaRPr lang="ru-RU" sz="1600" b="1" dirty="0" smtClean="0"/>
          </a:p>
          <a:p>
            <a:endParaRPr lang="ru-RU" sz="1600" b="1" dirty="0"/>
          </a:p>
          <a:p>
            <a:r>
              <a:rPr lang="en-US" sz="1600" b="1" dirty="0" smtClean="0">
                <a:solidFill>
                  <a:srgbClr val="CC0000"/>
                </a:solidFill>
              </a:rPr>
              <a:t>Optimal dosage</a:t>
            </a:r>
            <a:r>
              <a:rPr lang="ru-RU" sz="1600" b="1" dirty="0" smtClean="0">
                <a:solidFill>
                  <a:srgbClr val="CC0000"/>
                </a:solidFill>
              </a:rPr>
              <a:t/>
            </a:r>
            <a:br>
              <a:rPr lang="ru-RU" sz="1600" b="1" dirty="0" smtClean="0">
                <a:solidFill>
                  <a:srgbClr val="CC0000"/>
                </a:solidFill>
              </a:rPr>
            </a:br>
            <a:r>
              <a:rPr lang="en-US" sz="1600" b="1" dirty="0"/>
              <a:t>R</a:t>
            </a:r>
            <a:r>
              <a:rPr lang="en-US" sz="1600" b="1" dirty="0" smtClean="0"/>
              <a:t>ecommended amounts for pregnant women</a:t>
            </a:r>
            <a:endParaRPr lang="ru-RU" sz="1600" b="1" dirty="0"/>
          </a:p>
          <a:p>
            <a:r>
              <a:rPr lang="ru-RU" b="1" dirty="0" smtClean="0"/>
              <a:t/>
            </a:r>
            <a:br>
              <a:rPr lang="ru-RU" b="1" dirty="0" smtClean="0"/>
            </a:br>
            <a:endParaRPr lang="ru-RU" b="1" dirty="0" smtClean="0"/>
          </a:p>
        </p:txBody>
      </p:sp>
      <p:pic>
        <p:nvPicPr>
          <p:cNvPr id="16" name="Рисунок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214" y="768940"/>
            <a:ext cx="2581274" cy="4103162"/>
          </a:xfrm>
          <a:prstGeom prst="rect">
            <a:avLst/>
          </a:prstGeom>
        </p:spPr>
      </p:pic>
    </p:spTree>
    <p:extLst>
      <p:ext uri="{BB962C8B-B14F-4D97-AF65-F5344CB8AC3E}">
        <p14:creationId xmlns:p14="http://schemas.microsoft.com/office/powerpoint/2010/main" val="199831760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4200525" y="438150"/>
            <a:ext cx="4105275" cy="2062103"/>
          </a:xfrm>
          <a:prstGeom prst="rect">
            <a:avLst/>
          </a:prstGeom>
          <a:noFill/>
        </p:spPr>
        <p:txBody>
          <a:bodyPr wrap="square" rtlCol="0">
            <a:spAutoFit/>
          </a:bodyPr>
          <a:lstStyle/>
          <a:p>
            <a:pPr algn="ctr"/>
            <a:r>
              <a:rPr lang="en-US" sz="3200" b="1" dirty="0" smtClean="0">
                <a:solidFill>
                  <a:srgbClr val="EF1156"/>
                </a:solidFill>
              </a:rPr>
              <a:t>PRENATAL + </a:t>
            </a:r>
            <a:r>
              <a:rPr lang="ru-RU" sz="3200" b="1" dirty="0" smtClean="0">
                <a:solidFill>
                  <a:srgbClr val="EF1156"/>
                </a:solidFill>
              </a:rPr>
              <a:t> </a:t>
            </a:r>
            <a:r>
              <a:rPr lang="ru-RU" sz="3200" b="1" dirty="0">
                <a:solidFill>
                  <a:srgbClr val="EF1156"/>
                </a:solidFill>
              </a:rPr>
              <a:t/>
            </a:r>
            <a:br>
              <a:rPr lang="ru-RU" sz="3200" b="1" dirty="0">
                <a:solidFill>
                  <a:srgbClr val="EF1156"/>
                </a:solidFill>
              </a:rPr>
            </a:br>
            <a:r>
              <a:rPr lang="en-US" sz="3200" b="1" dirty="0" smtClean="0">
                <a:solidFill>
                  <a:srgbClr val="EF1156"/>
                </a:solidFill>
              </a:rPr>
              <a:t>The best for mother and baby – in 1 capsule.</a:t>
            </a:r>
            <a:endParaRPr lang="ru-RU" sz="3200" dirty="0"/>
          </a:p>
        </p:txBody>
      </p:sp>
      <p:sp>
        <p:nvSpPr>
          <p:cNvPr id="6" name="TextBox 5"/>
          <p:cNvSpPr txBox="1"/>
          <p:nvPr/>
        </p:nvSpPr>
        <p:spPr>
          <a:xfrm>
            <a:off x="4295775" y="3962400"/>
            <a:ext cx="1466849" cy="461665"/>
          </a:xfrm>
          <a:prstGeom prst="rect">
            <a:avLst/>
          </a:prstGeom>
          <a:noFill/>
        </p:spPr>
        <p:txBody>
          <a:bodyPr wrap="square" rtlCol="0">
            <a:spAutoFit/>
          </a:bodyPr>
          <a:lstStyle/>
          <a:p>
            <a:pPr algn="ctr"/>
            <a:r>
              <a:rPr lang="en-US" sz="1200" b="1" dirty="0" smtClean="0">
                <a:solidFill>
                  <a:srgbClr val="EF1156"/>
                </a:solidFill>
              </a:rPr>
              <a:t>Everything you need in 1 capsule</a:t>
            </a:r>
            <a:endParaRPr lang="ru-RU" sz="1200" b="1" dirty="0">
              <a:solidFill>
                <a:srgbClr val="EF1156"/>
              </a:solidFill>
            </a:endParaRPr>
          </a:p>
        </p:txBody>
      </p:sp>
      <p:sp>
        <p:nvSpPr>
          <p:cNvPr id="7" name="TextBox 6"/>
          <p:cNvSpPr txBox="1"/>
          <p:nvPr/>
        </p:nvSpPr>
        <p:spPr>
          <a:xfrm>
            <a:off x="5867400" y="3886200"/>
            <a:ext cx="1076325" cy="369332"/>
          </a:xfrm>
          <a:prstGeom prst="rect">
            <a:avLst/>
          </a:prstGeom>
          <a:noFill/>
        </p:spPr>
        <p:txBody>
          <a:bodyPr wrap="square" rtlCol="0">
            <a:spAutoFit/>
          </a:bodyPr>
          <a:lstStyle/>
          <a:p>
            <a:endParaRPr lang="ru-RU" dirty="0"/>
          </a:p>
        </p:txBody>
      </p:sp>
      <p:sp>
        <p:nvSpPr>
          <p:cNvPr id="8" name="TextBox 7"/>
          <p:cNvSpPr txBox="1"/>
          <p:nvPr/>
        </p:nvSpPr>
        <p:spPr>
          <a:xfrm>
            <a:off x="5853112" y="3962400"/>
            <a:ext cx="1181100" cy="276999"/>
          </a:xfrm>
          <a:prstGeom prst="rect">
            <a:avLst/>
          </a:prstGeom>
          <a:noFill/>
        </p:spPr>
        <p:txBody>
          <a:bodyPr wrap="square" rtlCol="0">
            <a:spAutoFit/>
          </a:bodyPr>
          <a:lstStyle/>
          <a:p>
            <a:pPr algn="ctr"/>
            <a:r>
              <a:rPr lang="en-US" sz="1200" b="1" dirty="0" smtClean="0">
                <a:solidFill>
                  <a:srgbClr val="EF1156"/>
                </a:solidFill>
              </a:rPr>
              <a:t>Optimal dosage</a:t>
            </a:r>
            <a:endParaRPr lang="ru-RU" sz="1200" b="1" dirty="0">
              <a:solidFill>
                <a:srgbClr val="EF1156"/>
              </a:solidFill>
            </a:endParaRPr>
          </a:p>
        </p:txBody>
      </p:sp>
      <p:sp>
        <p:nvSpPr>
          <p:cNvPr id="14" name="TextBox 13"/>
          <p:cNvSpPr txBox="1"/>
          <p:nvPr/>
        </p:nvSpPr>
        <p:spPr>
          <a:xfrm>
            <a:off x="7272337" y="3962400"/>
            <a:ext cx="1181100" cy="276999"/>
          </a:xfrm>
          <a:prstGeom prst="rect">
            <a:avLst/>
          </a:prstGeom>
          <a:noFill/>
        </p:spPr>
        <p:txBody>
          <a:bodyPr wrap="square" rtlCol="0">
            <a:spAutoFit/>
          </a:bodyPr>
          <a:lstStyle/>
          <a:p>
            <a:pPr algn="ctr"/>
            <a:r>
              <a:rPr lang="en-US" sz="1200" b="1" dirty="0" smtClean="0">
                <a:solidFill>
                  <a:srgbClr val="EF1156"/>
                </a:solidFill>
              </a:rPr>
              <a:t>Nothing extra</a:t>
            </a:r>
            <a:endParaRPr lang="ru-RU" sz="1200" b="1" dirty="0" smtClean="0">
              <a:solidFill>
                <a:srgbClr val="EF1156"/>
              </a:solidFill>
            </a:endParaRPr>
          </a:p>
        </p:txBody>
      </p:sp>
    </p:spTree>
    <p:extLst>
      <p:ext uri="{BB962C8B-B14F-4D97-AF65-F5344CB8AC3E}">
        <p14:creationId xmlns:p14="http://schemas.microsoft.com/office/powerpoint/2010/main" val="93120557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0" y="3305175"/>
            <a:ext cx="9153524" cy="5343524"/>
          </a:xfrm>
          <a:prstGeom prst="rect">
            <a:avLst/>
          </a:prstGeom>
          <a:solidFill>
            <a:srgbClr val="A6AAA9"/>
          </a:solidFill>
          <a:ln w="12700">
            <a:miter lim="400000"/>
          </a:ln>
        </p:spPr>
        <p:txBody>
          <a:bodyPr lIns="0" tIns="0" rIns="0" bIns="0" anchor="ctr"/>
          <a:lstStyle/>
          <a:p>
            <a:pPr lvl="0">
              <a:defRPr sz="3200">
                <a:solidFill>
                  <a:srgbClr val="FFFFFF"/>
                </a:solidFill>
              </a:defRPr>
            </a:pPr>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2</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09875" cy="2673136"/>
          </a:xfrm>
          <a:prstGeom prst="rect">
            <a:avLst/>
          </a:prstGeom>
          <a:ln w="19050">
            <a:noFill/>
          </a:ln>
        </p:spPr>
      </p:pic>
      <p:sp>
        <p:nvSpPr>
          <p:cNvPr id="4" name="Прямоугольник 3"/>
          <p:cNvSpPr/>
          <p:nvPr/>
        </p:nvSpPr>
        <p:spPr>
          <a:xfrm>
            <a:off x="-4762" y="2809875"/>
            <a:ext cx="9153523" cy="2336193"/>
          </a:xfrm>
          <a:prstGeom prst="rect">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TextBox 4"/>
          <p:cNvSpPr txBox="1"/>
          <p:nvPr/>
        </p:nvSpPr>
        <p:spPr>
          <a:xfrm>
            <a:off x="263524" y="3010614"/>
            <a:ext cx="8616950" cy="2154436"/>
          </a:xfrm>
          <a:prstGeom prst="rect">
            <a:avLst/>
          </a:prstGeom>
          <a:noFill/>
        </p:spPr>
        <p:txBody>
          <a:bodyPr wrap="square" rtlCol="0">
            <a:spAutoFit/>
          </a:bodyPr>
          <a:lstStyle/>
          <a:p>
            <a:r>
              <a:rPr lang="en-US" sz="2000" b="1" dirty="0" smtClean="0"/>
              <a:t>Pregnant and feeding mothers need an increased amount of nutrients.</a:t>
            </a:r>
            <a:r>
              <a:rPr lang="ru-RU" sz="2000" b="1" dirty="0" smtClean="0"/>
              <a:t/>
            </a:r>
            <a:br>
              <a:rPr lang="ru-RU" sz="2000" b="1" dirty="0" smtClean="0"/>
            </a:br>
            <a:endParaRPr lang="en-US" sz="2000" b="1" dirty="0" smtClean="0"/>
          </a:p>
          <a:p>
            <a:r>
              <a:rPr lang="en-US" sz="2000" b="1" dirty="0" smtClean="0"/>
              <a:t>That goes for women who are planning a pregnancy. Certain vitamins play an important role during conception and at the various stages of pregnancy. </a:t>
            </a:r>
            <a:endParaRPr lang="ru-RU" dirty="0" smtClean="0"/>
          </a:p>
          <a:p>
            <a:endParaRPr lang="ru-RU" dirty="0" smtClean="0"/>
          </a:p>
          <a:p>
            <a:endParaRPr lang="ru-RU" dirty="0" smtClean="0"/>
          </a:p>
          <a:p>
            <a:endParaRPr lang="ru-RU" dirty="0"/>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308" y="13380"/>
            <a:ext cx="2755381" cy="2659756"/>
          </a:xfrm>
          <a:prstGeom prst="rect">
            <a:avLst/>
          </a:prstGeom>
          <a:ln w="19050">
            <a:noFill/>
          </a:ln>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175" y="13380"/>
            <a:ext cx="2790825" cy="2659756"/>
          </a:xfrm>
          <a:prstGeom prst="rect">
            <a:avLst/>
          </a:prstGeom>
          <a:ln w="19050">
            <a:noFill/>
          </a:ln>
        </p:spPr>
      </p:pic>
    </p:spTree>
    <p:extLst>
      <p:ext uri="{BB962C8B-B14F-4D97-AF65-F5344CB8AC3E}">
        <p14:creationId xmlns:p14="http://schemas.microsoft.com/office/powerpoint/2010/main" val="714679573"/>
      </p:ext>
    </p:extLst>
  </p:cSld>
  <p:clrMapOvr>
    <a:masterClrMapping/>
  </p:clrMapOvr>
  <p:transition spd="slow">
    <p:push dir="u"/>
  </p:transition>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4762" y="2569"/>
            <a:ext cx="9153524" cy="5143500"/>
          </a:xfrm>
          <a:prstGeom prst="rect">
            <a:avLst/>
          </a:prstGeom>
          <a:solidFill>
            <a:srgbClr val="A6AAA9"/>
          </a:solidFill>
          <a:ln w="12700">
            <a:miter lim="400000"/>
          </a:ln>
        </p:spPr>
        <p:txBody>
          <a:bodyPr lIns="0" tIns="0" rIns="0" bIns="0" anchor="ctr"/>
          <a:lstStyle/>
          <a:p>
            <a:pPr lvl="0">
              <a:defRPr sz="3200">
                <a:solidFill>
                  <a:srgbClr val="FFFFFF"/>
                </a:solidFill>
              </a:defRPr>
            </a:pPr>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3</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sp>
        <p:nvSpPr>
          <p:cNvPr id="5" name="TextBox 4"/>
          <p:cNvSpPr txBox="1"/>
          <p:nvPr/>
        </p:nvSpPr>
        <p:spPr>
          <a:xfrm>
            <a:off x="8466933" y="1650989"/>
            <a:ext cx="4150517" cy="923330"/>
          </a:xfrm>
          <a:prstGeom prst="rect">
            <a:avLst/>
          </a:prstGeom>
          <a:noFill/>
        </p:spPr>
        <p:txBody>
          <a:bodyPr wrap="square" rtlCol="0">
            <a:spAutoFit/>
          </a:bodyPr>
          <a:lstStyle/>
          <a:p>
            <a:endParaRPr lang="ru-RU" dirty="0" smtClean="0"/>
          </a:p>
          <a:p>
            <a:endParaRPr lang="ru-RU" dirty="0" smtClean="0"/>
          </a:p>
          <a:p>
            <a:endParaRPr lang="ru-RU" dirty="0"/>
          </a:p>
        </p:txBody>
      </p:sp>
      <p:sp>
        <p:nvSpPr>
          <p:cNvPr id="4" name="Прямоугольник 3"/>
          <p:cNvSpPr/>
          <p:nvPr/>
        </p:nvSpPr>
        <p:spPr>
          <a:xfrm>
            <a:off x="5114924" y="0"/>
            <a:ext cx="4029076" cy="514350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5648325" y="721613"/>
            <a:ext cx="3243934" cy="1938992"/>
          </a:xfrm>
          <a:prstGeom prst="rect">
            <a:avLst/>
          </a:prstGeom>
          <a:noFill/>
        </p:spPr>
        <p:txBody>
          <a:bodyPr wrap="square" rtlCol="0">
            <a:spAutoFit/>
          </a:bodyPr>
          <a:lstStyle/>
          <a:p>
            <a:r>
              <a:rPr lang="en-US" sz="2400" b="1" dirty="0"/>
              <a:t>A lack of essential nutrients can have </a:t>
            </a:r>
            <a:r>
              <a:rPr lang="en-US" sz="2400" b="1" dirty="0" smtClean="0"/>
              <a:t>serious </a:t>
            </a:r>
            <a:r>
              <a:rPr lang="en-US" sz="2400" b="1" dirty="0"/>
              <a:t>consequences </a:t>
            </a:r>
            <a:r>
              <a:rPr lang="en-US" sz="2400" b="1" dirty="0" smtClean="0"/>
              <a:t> </a:t>
            </a:r>
            <a:r>
              <a:rPr lang="en-US" sz="2400" b="1" dirty="0"/>
              <a:t>for the mother and for the child.</a:t>
            </a:r>
            <a:endParaRPr lang="ru-RU"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9" y="1"/>
            <a:ext cx="5135933" cy="5146068"/>
          </a:xfrm>
          <a:prstGeom prst="rect">
            <a:avLst/>
          </a:prstGeom>
        </p:spPr>
      </p:pic>
    </p:spTree>
    <p:extLst>
      <p:ext uri="{BB962C8B-B14F-4D97-AF65-F5344CB8AC3E}">
        <p14:creationId xmlns:p14="http://schemas.microsoft.com/office/powerpoint/2010/main" val="3658753946"/>
      </p:ext>
    </p:extLst>
  </p:cSld>
  <p:clrMapOvr>
    <a:masterClrMapping/>
  </p:clrMapOvr>
  <p:transition spd="slow">
    <p:push dir="u"/>
  </p:transition>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4762" y="2569"/>
            <a:ext cx="9153524" cy="5143500"/>
          </a:xfrm>
          <a:prstGeom prst="rect">
            <a:avLst/>
          </a:prstGeom>
          <a:solidFill>
            <a:srgbClr val="A6AAA9"/>
          </a:solidFill>
          <a:ln w="12700">
            <a:miter lim="400000"/>
          </a:ln>
        </p:spPr>
        <p:txBody>
          <a:bodyPr lIns="0" tIns="0" rIns="0" bIns="0" anchor="ctr"/>
          <a:lstStyle/>
          <a:p>
            <a:pPr lvl="0">
              <a:defRPr sz="3200">
                <a:solidFill>
                  <a:srgbClr val="FFFFFF"/>
                </a:solidFill>
              </a:defRPr>
            </a:pPr>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4</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sp>
        <p:nvSpPr>
          <p:cNvPr id="2" name="Прямоугольник 1"/>
          <p:cNvSpPr/>
          <p:nvPr/>
        </p:nvSpPr>
        <p:spPr>
          <a:xfrm>
            <a:off x="5010150" y="2569"/>
            <a:ext cx="4138612" cy="5140930"/>
          </a:xfrm>
          <a:prstGeom prst="rect">
            <a:avLst/>
          </a:prstGeom>
          <a:solidFill>
            <a:srgbClr val="FCD0D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TextBox 5"/>
          <p:cNvSpPr txBox="1"/>
          <p:nvPr/>
        </p:nvSpPr>
        <p:spPr>
          <a:xfrm>
            <a:off x="6315075" y="485775"/>
            <a:ext cx="2749549" cy="3139321"/>
          </a:xfrm>
          <a:prstGeom prst="rect">
            <a:avLst/>
          </a:prstGeom>
          <a:noFill/>
        </p:spPr>
        <p:txBody>
          <a:bodyPr wrap="square" rtlCol="0">
            <a:spAutoFit/>
          </a:bodyPr>
          <a:lstStyle/>
          <a:p>
            <a:r>
              <a:rPr lang="en-US" b="1" dirty="0"/>
              <a:t>Pregnant women, trying to receive the necessary </a:t>
            </a:r>
            <a:r>
              <a:rPr lang="en-US" b="1" dirty="0" smtClean="0"/>
              <a:t>nutrients, often eat for 2.</a:t>
            </a:r>
            <a:br>
              <a:rPr lang="en-US" b="1" dirty="0" smtClean="0"/>
            </a:br>
            <a:r>
              <a:rPr lang="en-US" b="1" dirty="0" smtClean="0"/>
              <a:t>This leads to overeating and a more than normal increase in weight. </a:t>
            </a:r>
            <a:endParaRPr lang="ru-RU" b="1" dirty="0"/>
          </a:p>
          <a:p>
            <a:endParaRPr lang="ru-RU" b="1" dirty="0" smtClean="0"/>
          </a:p>
          <a:p>
            <a:endParaRPr lang="ru-RU" b="1" dirty="0"/>
          </a:p>
          <a:p>
            <a:r>
              <a:rPr lang="en-US" b="1" dirty="0"/>
              <a:t>At the same time, the problem of nutrient deficiency often </a:t>
            </a:r>
            <a:r>
              <a:rPr lang="en-US" b="1" dirty="0" smtClean="0"/>
              <a:t>remains.</a:t>
            </a:r>
            <a:endParaRPr lang="ru-RU"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 y="2569"/>
            <a:ext cx="6319838" cy="5140932"/>
          </a:xfrm>
          <a:prstGeom prst="rect">
            <a:avLst/>
          </a:prstGeom>
        </p:spPr>
      </p:pic>
    </p:spTree>
    <p:extLst>
      <p:ext uri="{BB962C8B-B14F-4D97-AF65-F5344CB8AC3E}">
        <p14:creationId xmlns:p14="http://schemas.microsoft.com/office/powerpoint/2010/main" val="4291928369"/>
      </p:ext>
    </p:extLst>
  </p:cSld>
  <p:clrMapOvr>
    <a:masterClrMapping/>
  </p:clrMapOvr>
  <p:transition spd="slow">
    <p:push dir="u"/>
  </p:transition>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4762" y="2569"/>
            <a:ext cx="9153524" cy="5143500"/>
          </a:xfrm>
          <a:prstGeom prst="rect">
            <a:avLst/>
          </a:prstGeom>
          <a:solidFill>
            <a:srgbClr val="A6AAA9"/>
          </a:solidFill>
          <a:ln w="12700">
            <a:miter lim="400000"/>
          </a:ln>
        </p:spPr>
        <p:txBody>
          <a:bodyPr lIns="0" tIns="0" rIns="0" bIns="0" anchor="ctr"/>
          <a:lstStyle/>
          <a:p>
            <a:pPr lvl="0">
              <a:defRPr sz="3200">
                <a:solidFill>
                  <a:srgbClr val="FFFFFF"/>
                </a:solidFill>
              </a:defRPr>
            </a:pPr>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5</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 y="2569"/>
            <a:ext cx="5396828" cy="5143500"/>
          </a:xfrm>
          <a:prstGeom prst="rect">
            <a:avLst/>
          </a:prstGeom>
        </p:spPr>
      </p:pic>
      <p:sp>
        <p:nvSpPr>
          <p:cNvPr id="2" name="Прямоугольник 1"/>
          <p:cNvSpPr/>
          <p:nvPr/>
        </p:nvSpPr>
        <p:spPr>
          <a:xfrm>
            <a:off x="5076825" y="2569"/>
            <a:ext cx="4071937" cy="5140930"/>
          </a:xfrm>
          <a:prstGeom prst="rect">
            <a:avLst/>
          </a:prstGeom>
          <a:solidFill>
            <a:srgbClr val="FCD0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TextBox 5"/>
          <p:cNvSpPr txBox="1"/>
          <p:nvPr/>
        </p:nvSpPr>
        <p:spPr>
          <a:xfrm>
            <a:off x="5324138" y="315442"/>
            <a:ext cx="3577309" cy="2523768"/>
          </a:xfrm>
          <a:prstGeom prst="rect">
            <a:avLst/>
          </a:prstGeom>
          <a:noFill/>
        </p:spPr>
        <p:txBody>
          <a:bodyPr wrap="square" rtlCol="0">
            <a:spAutoFit/>
          </a:bodyPr>
          <a:lstStyle/>
          <a:p>
            <a:r>
              <a:rPr lang="en-US" sz="2800" b="1" dirty="0"/>
              <a:t>The reason is simple: the nutritional value of modern food products is often questionable.</a:t>
            </a:r>
            <a:endParaRPr lang="ru-RU" dirty="0"/>
          </a:p>
          <a:p>
            <a:endParaRPr lang="ru-RU" dirty="0"/>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404" y="3705275"/>
            <a:ext cx="988619" cy="988619"/>
          </a:xfrm>
          <a:prstGeom prst="rect">
            <a:avLst/>
          </a:prstGeom>
        </p:spPr>
      </p:pic>
    </p:spTree>
    <p:extLst>
      <p:ext uri="{BB962C8B-B14F-4D97-AF65-F5344CB8AC3E}">
        <p14:creationId xmlns:p14="http://schemas.microsoft.com/office/powerpoint/2010/main" val="1972958492"/>
      </p:ext>
    </p:extLst>
  </p:cSld>
  <p:clrMapOvr>
    <a:masterClrMapping/>
  </p:clrMapOvr>
  <p:transition spd="slow">
    <p:push dir="u"/>
  </p:transition>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4726780" y="2570"/>
            <a:ext cx="4376737" cy="3686174"/>
          </a:xfrm>
          <a:prstGeom prst="rect">
            <a:avLst/>
          </a:prstGeom>
          <a:solidFill>
            <a:schemeClr val="bg1"/>
          </a:solidFill>
          <a:ln w="12700">
            <a:miter lim="400000"/>
          </a:ln>
        </p:spPr>
        <p:txBody>
          <a:bodyPr lIns="0" tIns="0" rIns="0" bIns="0" anchor="ctr"/>
          <a:lstStyle/>
          <a:p>
            <a:pPr lvl="0">
              <a:defRPr sz="3200">
                <a:solidFill>
                  <a:srgbClr val="FFFFFF"/>
                </a:solidFill>
              </a:defRPr>
            </a:pPr>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6</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1024"/>
            <a:ext cx="5000624" cy="4562475"/>
          </a:xfrm>
          <a:prstGeom prst="rect">
            <a:avLst/>
          </a:prstGeom>
        </p:spPr>
      </p:pic>
      <p:sp>
        <p:nvSpPr>
          <p:cNvPr id="5" name="TextBox 4"/>
          <p:cNvSpPr txBox="1"/>
          <p:nvPr/>
        </p:nvSpPr>
        <p:spPr>
          <a:xfrm>
            <a:off x="5114925" y="647858"/>
            <a:ext cx="3854450" cy="2585323"/>
          </a:xfrm>
          <a:prstGeom prst="rect">
            <a:avLst/>
          </a:prstGeom>
          <a:noFill/>
        </p:spPr>
        <p:txBody>
          <a:bodyPr wrap="square" rtlCol="0">
            <a:spAutoFit/>
          </a:bodyPr>
          <a:lstStyle/>
          <a:p>
            <a:r>
              <a:rPr lang="en-US" b="1" dirty="0"/>
              <a:t>Often pregnant women </a:t>
            </a:r>
            <a:r>
              <a:rPr lang="en-US" b="1" dirty="0" smtClean="0"/>
              <a:t>develop an intolerance to certain foods, which can be a problem if that food has important nutritional value. For </a:t>
            </a:r>
            <a:r>
              <a:rPr lang="en-US" b="1" dirty="0"/>
              <a:t>example, fish or meat.</a:t>
            </a:r>
          </a:p>
          <a:p>
            <a:endParaRPr lang="en-US" b="1" dirty="0"/>
          </a:p>
          <a:p>
            <a:endParaRPr lang="ru-RU" b="1" dirty="0"/>
          </a:p>
          <a:p>
            <a:endParaRPr lang="ru-RU" dirty="0" smtClean="0"/>
          </a:p>
          <a:p>
            <a:endParaRPr lang="ru-RU"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242" y="3387128"/>
            <a:ext cx="2293207" cy="1677542"/>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833" y="3883866"/>
            <a:ext cx="752472" cy="684066"/>
          </a:xfrm>
          <a:prstGeom prst="rect">
            <a:avLst/>
          </a:prstGeom>
        </p:spPr>
      </p:pic>
    </p:spTree>
    <p:extLst>
      <p:ext uri="{BB962C8B-B14F-4D97-AF65-F5344CB8AC3E}">
        <p14:creationId xmlns:p14="http://schemas.microsoft.com/office/powerpoint/2010/main" val="671256954"/>
      </p:ext>
    </p:extLst>
  </p:cSld>
  <p:clrMapOvr>
    <a:masterClrMapping/>
  </p:clrMapOvr>
  <p:transition spd="slow">
    <p:push dir="u"/>
  </p:transition>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4762" y="2569"/>
            <a:ext cx="9153524" cy="5143500"/>
          </a:xfrm>
          <a:prstGeom prst="rect">
            <a:avLst/>
          </a:prstGeom>
          <a:solidFill>
            <a:srgbClr val="A6AAA9"/>
          </a:solidFill>
          <a:ln w="12700">
            <a:miter lim="400000"/>
          </a:ln>
        </p:spPr>
        <p:txBody>
          <a:bodyPr lIns="0" tIns="0" rIns="0" bIns="0" anchor="ctr"/>
          <a:lstStyle/>
          <a:p>
            <a:pPr lvl="0">
              <a:defRPr sz="3200">
                <a:solidFill>
                  <a:srgbClr val="FFFFFF"/>
                </a:solidFill>
              </a:defRPr>
            </a:pPr>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7</a:t>
            </a:fld>
            <a:endParaRPr sz="1400" spc="36"/>
          </a:p>
        </p:txBody>
      </p:sp>
      <p:sp>
        <p:nvSpPr>
          <p:cNvPr id="10" name="TextBox 9"/>
          <p:cNvSpPr txBox="1"/>
          <p:nvPr/>
        </p:nvSpPr>
        <p:spPr>
          <a:xfrm>
            <a:off x="0" y="-34002"/>
            <a:ext cx="9148762" cy="5180071"/>
          </a:xfrm>
          <a:prstGeom prst="rect">
            <a:avLst/>
          </a:prstGeom>
          <a:solidFill>
            <a:srgbClr val="FCD0D0"/>
          </a:solidFill>
        </p:spPr>
        <p:txBody>
          <a:bodyPr wrap="square" lIns="0" numCol="1" spcCol="457200" rtlCol="0">
            <a:noAutofit/>
          </a:bodyPr>
          <a:lstStyle/>
          <a:p>
            <a:pPr algn="ctr">
              <a:buClr>
                <a:schemeClr val="accent2"/>
              </a:buClr>
            </a:pPr>
            <a:endParaRPr lang="ru-RU" sz="2000" b="1" dirty="0" smtClean="0">
              <a:solidFill>
                <a:srgbClr val="7030A0"/>
              </a:solidFill>
              <a:latin typeface="Raleway" panose="020B0003030101060003" pitchFamily="34" charset="0"/>
            </a:endParaRPr>
          </a:p>
          <a:p>
            <a:pPr algn="ctr">
              <a:buClr>
                <a:schemeClr val="accent2"/>
              </a:buClr>
            </a:pPr>
            <a:endParaRPr lang="ru-RU" sz="2000" b="1" dirty="0">
              <a:solidFill>
                <a:schemeClr val="bg1"/>
              </a:solidFill>
              <a:latin typeface="Raleway" panose="020B0003030101060003" pitchFamily="34" charset="0"/>
            </a:endParaRPr>
          </a:p>
          <a:p>
            <a:pPr algn="ctr">
              <a:buClr>
                <a:schemeClr val="accent2"/>
              </a:buClr>
            </a:pPr>
            <a:endParaRPr lang="ru-RU" sz="2000" b="1" dirty="0" smtClean="0">
              <a:solidFill>
                <a:srgbClr val="7030A0"/>
              </a:solidFill>
              <a:latin typeface="Raleway" panose="020B0003030101060003" pitchFamily="34" charset="0"/>
            </a:endParaRPr>
          </a:p>
          <a:p>
            <a:r>
              <a:rPr lang="ru-RU" sz="1400" b="1" dirty="0">
                <a:solidFill>
                  <a:srgbClr val="7030A0"/>
                </a:solidFill>
                <a:latin typeface="Raleway Light" panose="020B0403030101060003" pitchFamily="34" charset="-52"/>
                <a:ea typeface="Roboto Light" panose="02000000000000000000" pitchFamily="2" charset="0"/>
              </a:rPr>
              <a:t>	</a:t>
            </a:r>
            <a:endParaRPr lang="ru-RU" sz="1400" b="1" dirty="0" smtClean="0">
              <a:solidFill>
                <a:srgbClr val="7030A0"/>
              </a:solidFill>
              <a:latin typeface="Raleway Light" panose="020B0403030101060003" pitchFamily="34" charset="-52"/>
              <a:ea typeface="Roboto Light" panose="02000000000000000000" pitchFamily="2" charset="0"/>
            </a:endParaRPr>
          </a:p>
          <a:p>
            <a:r>
              <a:rPr lang="ru-RU" sz="1400" b="1" dirty="0">
                <a:solidFill>
                  <a:srgbClr val="7030A0"/>
                </a:solidFill>
                <a:latin typeface="Raleway Light" panose="020B0403030101060003" pitchFamily="34" charset="-52"/>
                <a:ea typeface="Roboto Light" panose="02000000000000000000" pitchFamily="2" charset="0"/>
              </a:rPr>
              <a:t>	</a:t>
            </a:r>
            <a:r>
              <a:rPr lang="ru-RU" sz="1400" b="1" dirty="0">
                <a:solidFill>
                  <a:srgbClr val="EF1156"/>
                </a:solidFill>
                <a:latin typeface="Raleway Light" panose="020B0403030101060003" pitchFamily="34" charset="-52"/>
                <a:ea typeface="Roboto Light" panose="02000000000000000000" pitchFamily="2" charset="0"/>
              </a:rPr>
              <a:t/>
            </a:r>
            <a:br>
              <a:rPr lang="ru-RU" sz="1400" b="1" dirty="0">
                <a:solidFill>
                  <a:srgbClr val="EF1156"/>
                </a:solidFill>
                <a:latin typeface="Raleway Light" panose="020B0403030101060003" pitchFamily="34" charset="-52"/>
                <a:ea typeface="Roboto Light" panose="02000000000000000000" pitchFamily="2" charset="0"/>
              </a:rPr>
            </a:br>
            <a:r>
              <a:rPr lang="ru-RU" sz="2400" b="1" dirty="0" smtClean="0">
                <a:solidFill>
                  <a:srgbClr val="EF1156"/>
                </a:solidFill>
                <a:latin typeface="Raleway" panose="020B0003030101060003" pitchFamily="34" charset="0"/>
              </a:rPr>
              <a:t/>
            </a:r>
            <a:br>
              <a:rPr lang="ru-RU" sz="2400" b="1" dirty="0" smtClean="0">
                <a:solidFill>
                  <a:srgbClr val="EF1156"/>
                </a:solidFill>
                <a:latin typeface="Raleway" panose="020B0003030101060003" pitchFamily="34" charset="0"/>
              </a:rPr>
            </a:br>
            <a:endParaRPr lang="ru-RU" sz="2400" b="1" dirty="0" smtClean="0">
              <a:solidFill>
                <a:srgbClr val="EF1156"/>
              </a:solidFill>
              <a:latin typeface="Raleway" panose="020B0003030101060003" pitchFamily="34" charset="0"/>
            </a:endParaRPr>
          </a:p>
        </p:txBody>
      </p:sp>
      <p:pic>
        <p:nvPicPr>
          <p:cNvPr id="1026" name="Picture 2" descr="d:\Users\Olga.Shirimova\Desktop\^20BC7FF7E61F01F3A34432FC176D5E906CFE89C322D258E1AF^pimgpsh_fullsize_dist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04" y="-355629"/>
            <a:ext cx="3363596" cy="5346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4297135"/>
            <a:ext cx="4190364" cy="584775"/>
          </a:xfrm>
          <a:prstGeom prst="rect">
            <a:avLst/>
          </a:prstGeom>
          <a:noFill/>
        </p:spPr>
        <p:txBody>
          <a:bodyPr wrap="square" rtlCol="0">
            <a:spAutoFit/>
          </a:bodyPr>
          <a:lstStyle/>
          <a:p>
            <a:pPr algn="ctr"/>
            <a:r>
              <a:rPr lang="en-US" sz="1400" dirty="0" smtClean="0"/>
              <a:t>30 capsules = 1 month supply</a:t>
            </a:r>
            <a:endParaRPr lang="ru-RU" sz="1400" dirty="0"/>
          </a:p>
          <a:p>
            <a:endParaRPr lang="ru-RU" dirty="0"/>
          </a:p>
        </p:txBody>
      </p:sp>
      <p:sp>
        <p:nvSpPr>
          <p:cNvPr id="4" name="TextBox 3"/>
          <p:cNvSpPr txBox="1"/>
          <p:nvPr/>
        </p:nvSpPr>
        <p:spPr>
          <a:xfrm>
            <a:off x="3550778" y="285750"/>
            <a:ext cx="4987009" cy="3046988"/>
          </a:xfrm>
          <a:prstGeom prst="rect">
            <a:avLst/>
          </a:prstGeom>
          <a:noFill/>
        </p:spPr>
        <p:txBody>
          <a:bodyPr wrap="square" rtlCol="0">
            <a:spAutoFit/>
          </a:bodyPr>
          <a:lstStyle/>
          <a:p>
            <a:r>
              <a:rPr lang="en-US" sz="2000" b="1" dirty="0" err="1" smtClean="0">
                <a:solidFill>
                  <a:srgbClr val="EF1156"/>
                </a:solidFill>
                <a:latin typeface="+mj-lt"/>
                <a:ea typeface="Roboto Light" panose="02000000000000000000" pitchFamily="2" charset="0"/>
              </a:rPr>
              <a:t>Prental</a:t>
            </a:r>
            <a:r>
              <a:rPr lang="en-US" sz="2000" b="1" dirty="0" smtClean="0">
                <a:solidFill>
                  <a:srgbClr val="EF1156"/>
                </a:solidFill>
                <a:latin typeface="+mj-lt"/>
                <a:ea typeface="Roboto Light" panose="02000000000000000000" pitchFamily="2" charset="0"/>
              </a:rPr>
              <a:t> +</a:t>
            </a:r>
            <a:r>
              <a:rPr lang="ru-RU" sz="2000" b="1" dirty="0" smtClean="0">
                <a:solidFill>
                  <a:srgbClr val="EF1156"/>
                </a:solidFill>
                <a:latin typeface="+mj-lt"/>
                <a:ea typeface="Roboto Light" panose="02000000000000000000" pitchFamily="2" charset="0"/>
              </a:rPr>
              <a:t>	</a:t>
            </a:r>
            <a:r>
              <a:rPr lang="en-US" sz="2000" b="1" dirty="0" smtClean="0">
                <a:solidFill>
                  <a:srgbClr val="EF1156"/>
                </a:solidFill>
                <a:latin typeface="+mj-lt"/>
                <a:ea typeface="Roboto Light" panose="02000000000000000000" pitchFamily="2" charset="0"/>
              </a:rPr>
              <a:t>a vitamin-mineral complex </a:t>
            </a:r>
            <a:br>
              <a:rPr lang="en-US" sz="2000" b="1" dirty="0" smtClean="0">
                <a:solidFill>
                  <a:srgbClr val="EF1156"/>
                </a:solidFill>
                <a:latin typeface="+mj-lt"/>
                <a:ea typeface="Roboto Light" panose="02000000000000000000" pitchFamily="2" charset="0"/>
              </a:rPr>
            </a:br>
            <a:r>
              <a:rPr lang="en-US" sz="2000" b="1" dirty="0" err="1" smtClean="0">
                <a:solidFill>
                  <a:srgbClr val="EF1156"/>
                </a:solidFill>
                <a:latin typeface="+mj-lt"/>
                <a:ea typeface="Roboto Light" panose="02000000000000000000" pitchFamily="2" charset="0"/>
              </a:rPr>
              <a:t>Prental</a:t>
            </a:r>
            <a:r>
              <a:rPr lang="en-US" sz="2000" b="1" dirty="0" smtClean="0">
                <a:solidFill>
                  <a:srgbClr val="EF1156"/>
                </a:solidFill>
                <a:latin typeface="+mj-lt"/>
                <a:ea typeface="Roboto Light" panose="02000000000000000000" pitchFamily="2" charset="0"/>
              </a:rPr>
              <a:t> + a turn-key solution for a common problem!</a:t>
            </a:r>
            <a:endParaRPr lang="ru-RU" b="1" dirty="0" smtClean="0">
              <a:solidFill>
                <a:srgbClr val="EF1156"/>
              </a:solidFill>
              <a:latin typeface="+mj-lt"/>
              <a:ea typeface="Roboto Light" panose="02000000000000000000" pitchFamily="2" charset="0"/>
            </a:endParaRPr>
          </a:p>
          <a:p>
            <a:endParaRPr lang="ru-RU" sz="2000" b="1" dirty="0">
              <a:solidFill>
                <a:srgbClr val="EF1156"/>
              </a:solidFill>
              <a:latin typeface="+mj-lt"/>
              <a:ea typeface="Roboto Light" panose="02000000000000000000" pitchFamily="2" charset="0"/>
            </a:endParaRPr>
          </a:p>
          <a:p>
            <a:endParaRPr lang="ru-RU" sz="1400" b="1" dirty="0">
              <a:solidFill>
                <a:srgbClr val="EF1156"/>
              </a:solidFill>
              <a:latin typeface="Raleway Light" panose="020B0403030101060003" pitchFamily="34" charset="-52"/>
              <a:ea typeface="Roboto Light" panose="02000000000000000000" pitchFamily="2" charset="0"/>
            </a:endParaRPr>
          </a:p>
          <a:p>
            <a:r>
              <a:rPr lang="ru-RU" sz="1400" b="1" dirty="0">
                <a:solidFill>
                  <a:srgbClr val="EF1156"/>
                </a:solidFill>
                <a:latin typeface="Raleway Light" panose="020B0403030101060003" pitchFamily="34" charset="-52"/>
                <a:ea typeface="Roboto Light" panose="02000000000000000000" pitchFamily="2" charset="0"/>
              </a:rPr>
              <a:t>	</a:t>
            </a:r>
            <a:r>
              <a:rPr lang="ru-RU" sz="1400" b="1" dirty="0">
                <a:solidFill>
                  <a:srgbClr val="EF1156"/>
                </a:solidFill>
                <a:latin typeface="Raleway Light" panose="020B0403030101060003" pitchFamily="34" charset="-52"/>
                <a:ea typeface="Roboto Light" panose="02000000000000000000" pitchFamily="2" charset="0"/>
                <a:sym typeface="Symbol"/>
              </a:rPr>
              <a:t>  </a:t>
            </a:r>
            <a:r>
              <a:rPr lang="en-US" sz="1400" b="1" dirty="0" smtClean="0">
                <a:solidFill>
                  <a:srgbClr val="EF1156"/>
                </a:solidFill>
                <a:latin typeface="Raleway Light" panose="020B0403030101060003" pitchFamily="34" charset="-52"/>
                <a:ea typeface="Roboto Light" panose="02000000000000000000" pitchFamily="2" charset="0"/>
                <a:sym typeface="Symbol"/>
              </a:rPr>
              <a:t>Provides vital nutrients during pregnancy and  breastfeeding</a:t>
            </a:r>
            <a:r>
              <a:rPr lang="ru-RU" sz="1400" b="1" dirty="0">
                <a:solidFill>
                  <a:srgbClr val="EF1156"/>
                </a:solidFill>
                <a:latin typeface="Raleway Light" panose="020B0403030101060003" pitchFamily="34" charset="-52"/>
                <a:ea typeface="Roboto Light" panose="02000000000000000000" pitchFamily="2" charset="0"/>
              </a:rPr>
              <a:t/>
            </a:r>
            <a:br>
              <a:rPr lang="ru-RU" sz="1400" b="1" dirty="0">
                <a:solidFill>
                  <a:srgbClr val="EF1156"/>
                </a:solidFill>
                <a:latin typeface="Raleway Light" panose="020B0403030101060003" pitchFamily="34" charset="-52"/>
                <a:ea typeface="Roboto Light" panose="02000000000000000000" pitchFamily="2" charset="0"/>
              </a:rPr>
            </a:br>
            <a:r>
              <a:rPr lang="ru-RU" sz="1400" b="1" dirty="0">
                <a:solidFill>
                  <a:srgbClr val="EF1156"/>
                </a:solidFill>
                <a:latin typeface="Raleway Light" panose="020B0403030101060003" pitchFamily="34" charset="-52"/>
                <a:ea typeface="Roboto Light" panose="02000000000000000000" pitchFamily="2" charset="0"/>
              </a:rPr>
              <a:t>	</a:t>
            </a:r>
            <a:r>
              <a:rPr lang="ru-RU" sz="1400" b="1" dirty="0">
                <a:solidFill>
                  <a:srgbClr val="EF1156"/>
                </a:solidFill>
                <a:latin typeface="Raleway Light" panose="020B0403030101060003" pitchFamily="34" charset="-52"/>
                <a:ea typeface="Roboto Light" panose="02000000000000000000" pitchFamily="2" charset="0"/>
                <a:sym typeface="Symbol"/>
              </a:rPr>
              <a:t>  </a:t>
            </a:r>
            <a:r>
              <a:rPr lang="en-US" sz="1400" b="1" dirty="0" smtClean="0">
                <a:solidFill>
                  <a:srgbClr val="EF1156"/>
                </a:solidFill>
                <a:latin typeface="Raleway Light" panose="020B0403030101060003" pitchFamily="34" charset="-52"/>
                <a:ea typeface="Roboto Light" panose="02000000000000000000" pitchFamily="2" charset="0"/>
                <a:sym typeface="Symbol"/>
              </a:rPr>
              <a:t>Helps to ensure proper development of the fetus</a:t>
            </a:r>
            <a:endParaRPr lang="ru-RU" sz="1400" b="1" dirty="0">
              <a:solidFill>
                <a:srgbClr val="EF1156"/>
              </a:solidFill>
              <a:latin typeface="Raleway Light" panose="020B0403030101060003" pitchFamily="34" charset="-52"/>
              <a:ea typeface="Roboto Light" panose="02000000000000000000" pitchFamily="2" charset="0"/>
            </a:endParaRPr>
          </a:p>
          <a:p>
            <a:r>
              <a:rPr lang="ru-RU" sz="1400" b="1" dirty="0">
                <a:solidFill>
                  <a:srgbClr val="EF1156"/>
                </a:solidFill>
                <a:latin typeface="Raleway Light" panose="020B0403030101060003" pitchFamily="34" charset="-52"/>
                <a:ea typeface="Roboto Light" panose="02000000000000000000" pitchFamily="2" charset="0"/>
              </a:rPr>
              <a:t>	</a:t>
            </a:r>
            <a:r>
              <a:rPr lang="ru-RU" sz="1400" b="1" dirty="0">
                <a:solidFill>
                  <a:srgbClr val="EF1156"/>
                </a:solidFill>
                <a:latin typeface="Raleway Light" panose="020B0403030101060003" pitchFamily="34" charset="-52"/>
                <a:ea typeface="Roboto Light" panose="02000000000000000000" pitchFamily="2" charset="0"/>
                <a:sym typeface="Symbol"/>
              </a:rPr>
              <a:t>  </a:t>
            </a:r>
            <a:r>
              <a:rPr lang="en-US" sz="1400" b="1" dirty="0" smtClean="0">
                <a:solidFill>
                  <a:srgbClr val="EF1156"/>
                </a:solidFill>
                <a:latin typeface="Raleway Light" panose="020B0403030101060003" pitchFamily="34" charset="-52"/>
                <a:ea typeface="Roboto Light" panose="02000000000000000000" pitchFamily="2" charset="0"/>
                <a:sym typeface="Symbol"/>
              </a:rPr>
              <a:t>Helps to avoid some common health issues that pregnant women experience, because of nutrient deficiency</a:t>
            </a:r>
            <a:endParaRPr lang="ru-RU" sz="1400" b="1" dirty="0" smtClean="0">
              <a:solidFill>
                <a:srgbClr val="EF1156"/>
              </a:solidFill>
              <a:latin typeface="Raleway Light" panose="020B0403030101060003" pitchFamily="34" charset="-52"/>
              <a:ea typeface="Roboto Light" panose="02000000000000000000" pitchFamily="2" charset="0"/>
            </a:endParaRPr>
          </a:p>
          <a:p>
            <a:endParaRPr lang="ru-RU" sz="1400" b="1" dirty="0">
              <a:solidFill>
                <a:srgbClr val="EF1156"/>
              </a:solidFill>
              <a:latin typeface="Raleway Light" panose="020B0403030101060003" pitchFamily="34" charset="-52"/>
              <a:ea typeface="Roboto Light" panose="02000000000000000000" pitchFamily="2" charset="0"/>
            </a:endParaRPr>
          </a:p>
        </p:txBody>
      </p:sp>
    </p:spTree>
    <p:extLst>
      <p:ext uri="{BB962C8B-B14F-4D97-AF65-F5344CB8AC3E}">
        <p14:creationId xmlns:p14="http://schemas.microsoft.com/office/powerpoint/2010/main" val="2518387589"/>
      </p:ext>
    </p:extLst>
  </p:cSld>
  <p:clrMapOvr>
    <a:masterClrMapping/>
  </p:clrMapOvr>
  <p:transition spd="slow">
    <p:push dir="u"/>
  </p:transition>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4762" y="2569"/>
            <a:ext cx="9153524" cy="5143500"/>
          </a:xfrm>
          <a:prstGeom prst="rect">
            <a:avLst/>
          </a:prstGeom>
          <a:solidFill>
            <a:srgbClr val="FCD0D0"/>
          </a:solidFill>
          <a:ln w="12700">
            <a:miter lim="400000"/>
          </a:ln>
        </p:spPr>
        <p:txBody>
          <a:bodyPr lIns="0" tIns="0" rIns="0" bIns="0" anchor="ctr"/>
          <a:lstStyle/>
          <a:p>
            <a:pPr lvl="0">
              <a:defRPr sz="3200">
                <a:solidFill>
                  <a:srgbClr val="FFFFFF"/>
                </a:solidFill>
              </a:defRPr>
            </a:pPr>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8</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991" y="2570"/>
            <a:ext cx="3234128" cy="5140930"/>
          </a:xfrm>
          <a:prstGeom prst="rect">
            <a:avLst/>
          </a:prstGeom>
        </p:spPr>
      </p:pic>
      <p:sp>
        <p:nvSpPr>
          <p:cNvPr id="5" name="TextBox 4"/>
          <p:cNvSpPr txBox="1"/>
          <p:nvPr/>
        </p:nvSpPr>
        <p:spPr>
          <a:xfrm>
            <a:off x="4572000" y="907960"/>
            <a:ext cx="4055267" cy="2913618"/>
          </a:xfrm>
          <a:prstGeom prst="rect">
            <a:avLst/>
          </a:prstGeom>
          <a:noFill/>
        </p:spPr>
        <p:txBody>
          <a:bodyPr wrap="square" rtlCol="0">
            <a:spAutoFit/>
          </a:bodyPr>
          <a:lstStyle/>
          <a:p>
            <a:pPr>
              <a:lnSpc>
                <a:spcPts val="4400"/>
              </a:lnSpc>
            </a:pPr>
            <a:r>
              <a:rPr lang="en-US" sz="4400" b="1" dirty="0" smtClean="0">
                <a:solidFill>
                  <a:srgbClr val="EF1156"/>
                </a:solidFill>
                <a:cs typeface="Aharoni" panose="02010803020104030203" pitchFamily="2" charset="-79"/>
              </a:rPr>
              <a:t>Prenatal +</a:t>
            </a:r>
            <a:endParaRPr lang="ru-RU" sz="4400" b="1" dirty="0" smtClean="0">
              <a:solidFill>
                <a:srgbClr val="EF1156"/>
              </a:solidFill>
              <a:cs typeface="Aharoni" panose="02010803020104030203" pitchFamily="2" charset="-79"/>
            </a:endParaRPr>
          </a:p>
          <a:p>
            <a:pPr>
              <a:lnSpc>
                <a:spcPts val="4400"/>
              </a:lnSpc>
            </a:pPr>
            <a:endParaRPr lang="ru-RU" sz="4400" b="1" dirty="0" smtClean="0">
              <a:solidFill>
                <a:srgbClr val="EF1156"/>
              </a:solidFill>
              <a:cs typeface="Aharoni" panose="02010803020104030203" pitchFamily="2" charset="-79"/>
            </a:endParaRPr>
          </a:p>
          <a:p>
            <a:pPr>
              <a:lnSpc>
                <a:spcPts val="4400"/>
              </a:lnSpc>
            </a:pPr>
            <a:r>
              <a:rPr lang="en-US" sz="4400" b="1" dirty="0" smtClean="0">
                <a:solidFill>
                  <a:srgbClr val="EF1156"/>
                </a:solidFill>
                <a:cs typeface="Aharoni" panose="02010803020104030203" pitchFamily="2" charset="-79"/>
              </a:rPr>
              <a:t>The best for mother and baby!</a:t>
            </a:r>
            <a:endParaRPr lang="ru-RU" sz="4400" b="1" dirty="0">
              <a:cs typeface="Aharoni" panose="02010803020104030203" pitchFamily="2" charset="-79"/>
            </a:endParaRPr>
          </a:p>
        </p:txBody>
      </p:sp>
    </p:spTree>
    <p:extLst>
      <p:ext uri="{BB962C8B-B14F-4D97-AF65-F5344CB8AC3E}">
        <p14:creationId xmlns:p14="http://schemas.microsoft.com/office/powerpoint/2010/main" val="3029189407"/>
      </p:ext>
    </p:extLst>
  </p:cSld>
  <p:clrMapOvr>
    <a:masterClrMapping/>
  </p:clrMapOvr>
  <p:transition spd="slow">
    <p:push dir="u"/>
  </p:transition>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0D1EDE-7116-2443-9BDD-368CE5B37660}" type="slidenum">
              <a:rPr lang="en-US" smtClean="0"/>
              <a:t>9</a:t>
            </a:fld>
            <a:endParaRPr lang="en-US"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p:cNvSpPr txBox="1"/>
          <p:nvPr/>
        </p:nvSpPr>
        <p:spPr>
          <a:xfrm>
            <a:off x="276225" y="152400"/>
            <a:ext cx="8553450" cy="646331"/>
          </a:xfrm>
          <a:prstGeom prst="rect">
            <a:avLst/>
          </a:prstGeom>
          <a:noFill/>
        </p:spPr>
        <p:txBody>
          <a:bodyPr wrap="square" rtlCol="0">
            <a:spAutoFit/>
          </a:bodyPr>
          <a:lstStyle/>
          <a:p>
            <a:pPr algn="ctr"/>
            <a:r>
              <a:rPr lang="en-US" sz="3600" b="1" dirty="0" smtClean="0">
                <a:solidFill>
                  <a:srgbClr val="EF1156"/>
                </a:solidFill>
              </a:rPr>
              <a:t>EVERYTHING YOU NEED IN 1 CAPSULE</a:t>
            </a:r>
            <a:endParaRPr lang="ru-RU" sz="3600" b="1" dirty="0">
              <a:solidFill>
                <a:srgbClr val="EF1156"/>
              </a:solidFill>
            </a:endParaRPr>
          </a:p>
        </p:txBody>
      </p:sp>
      <p:sp>
        <p:nvSpPr>
          <p:cNvPr id="3" name="Прямоугольник 2"/>
          <p:cNvSpPr/>
          <p:nvPr/>
        </p:nvSpPr>
        <p:spPr>
          <a:xfrm>
            <a:off x="3000374" y="1343024"/>
            <a:ext cx="3552825" cy="6572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000375" y="2333626"/>
            <a:ext cx="4695825" cy="9715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000373" y="3686175"/>
            <a:ext cx="3552825" cy="66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 name="TextBox 7"/>
          <p:cNvSpPr txBox="1"/>
          <p:nvPr/>
        </p:nvSpPr>
        <p:spPr>
          <a:xfrm>
            <a:off x="3143247" y="1440803"/>
            <a:ext cx="3267075" cy="461665"/>
          </a:xfrm>
          <a:prstGeom prst="rect">
            <a:avLst/>
          </a:prstGeom>
          <a:noFill/>
        </p:spPr>
        <p:txBody>
          <a:bodyPr wrap="square" rtlCol="0">
            <a:spAutoFit/>
          </a:bodyPr>
          <a:lstStyle/>
          <a:p>
            <a:r>
              <a:rPr lang="en-US" sz="2400" b="1" dirty="0" smtClean="0">
                <a:solidFill>
                  <a:srgbClr val="EF1156"/>
                </a:solidFill>
              </a:rPr>
              <a:t>Omega 3</a:t>
            </a:r>
            <a:r>
              <a:rPr lang="ru-RU" sz="2400" b="1" dirty="0" smtClean="0">
                <a:solidFill>
                  <a:srgbClr val="EF1156"/>
                </a:solidFill>
              </a:rPr>
              <a:t> (</a:t>
            </a:r>
            <a:r>
              <a:rPr lang="en-US" sz="2400" b="1" dirty="0" smtClean="0">
                <a:solidFill>
                  <a:srgbClr val="EF1156"/>
                </a:solidFill>
              </a:rPr>
              <a:t>DHA </a:t>
            </a:r>
            <a:r>
              <a:rPr lang="ru-RU" sz="2400" b="1" dirty="0" smtClean="0">
                <a:solidFill>
                  <a:srgbClr val="EF1156"/>
                </a:solidFill>
              </a:rPr>
              <a:t>200 </a:t>
            </a:r>
            <a:r>
              <a:rPr lang="en-US" sz="2400" b="1" dirty="0" smtClean="0">
                <a:solidFill>
                  <a:srgbClr val="EF1156"/>
                </a:solidFill>
              </a:rPr>
              <a:t>mg</a:t>
            </a:r>
            <a:r>
              <a:rPr lang="ru-RU" sz="2400" b="1" dirty="0" smtClean="0">
                <a:solidFill>
                  <a:srgbClr val="EF1156"/>
                </a:solidFill>
              </a:rPr>
              <a:t>)</a:t>
            </a:r>
            <a:endParaRPr lang="ru-RU" sz="2400" b="1" dirty="0">
              <a:solidFill>
                <a:srgbClr val="EF1156"/>
              </a:solidFill>
            </a:endParaRPr>
          </a:p>
        </p:txBody>
      </p:sp>
      <p:sp>
        <p:nvSpPr>
          <p:cNvPr id="9" name="TextBox 8"/>
          <p:cNvSpPr txBox="1"/>
          <p:nvPr/>
        </p:nvSpPr>
        <p:spPr>
          <a:xfrm>
            <a:off x="3143247" y="2434680"/>
            <a:ext cx="4238628" cy="769441"/>
          </a:xfrm>
          <a:prstGeom prst="rect">
            <a:avLst/>
          </a:prstGeom>
          <a:noFill/>
        </p:spPr>
        <p:txBody>
          <a:bodyPr wrap="square" rtlCol="0">
            <a:spAutoFit/>
          </a:bodyPr>
          <a:lstStyle/>
          <a:p>
            <a:r>
              <a:rPr lang="en-US" sz="2200" b="1" dirty="0" smtClean="0">
                <a:solidFill>
                  <a:srgbClr val="EF1156"/>
                </a:solidFill>
              </a:rPr>
              <a:t>D3, E, B1, B2, B3, B5, B6,</a:t>
            </a:r>
          </a:p>
          <a:p>
            <a:r>
              <a:rPr lang="en-US" sz="2200" b="1" dirty="0" smtClean="0">
                <a:solidFill>
                  <a:srgbClr val="EF1156"/>
                </a:solidFill>
              </a:rPr>
              <a:t>B7 (Biotin</a:t>
            </a:r>
            <a:r>
              <a:rPr lang="ru-RU" sz="2200" b="1" dirty="0" smtClean="0">
                <a:solidFill>
                  <a:srgbClr val="EF1156"/>
                </a:solidFill>
              </a:rPr>
              <a:t>)</a:t>
            </a:r>
            <a:r>
              <a:rPr lang="en-US" sz="2200" b="1" dirty="0" smtClean="0">
                <a:solidFill>
                  <a:srgbClr val="EF1156"/>
                </a:solidFill>
              </a:rPr>
              <a:t>, </a:t>
            </a:r>
            <a:r>
              <a:rPr lang="ru-RU" sz="2200" b="1" dirty="0" smtClean="0">
                <a:solidFill>
                  <a:srgbClr val="EF1156"/>
                </a:solidFill>
              </a:rPr>
              <a:t>В9 (</a:t>
            </a:r>
            <a:r>
              <a:rPr lang="en-US" sz="2200" b="1" dirty="0" smtClean="0">
                <a:solidFill>
                  <a:srgbClr val="EF1156"/>
                </a:solidFill>
              </a:rPr>
              <a:t>Folate</a:t>
            </a:r>
            <a:r>
              <a:rPr lang="ru-RU" sz="2200" b="1" dirty="0" smtClean="0">
                <a:solidFill>
                  <a:srgbClr val="EF1156"/>
                </a:solidFill>
              </a:rPr>
              <a:t>), В12</a:t>
            </a:r>
            <a:endParaRPr lang="ru-RU" sz="2200" b="1" dirty="0">
              <a:solidFill>
                <a:srgbClr val="EF1156"/>
              </a:solidFill>
            </a:endParaRPr>
          </a:p>
        </p:txBody>
      </p:sp>
      <p:sp>
        <p:nvSpPr>
          <p:cNvPr id="10" name="TextBox 9"/>
          <p:cNvSpPr txBox="1"/>
          <p:nvPr/>
        </p:nvSpPr>
        <p:spPr>
          <a:xfrm>
            <a:off x="3176585" y="3834884"/>
            <a:ext cx="3200397" cy="430887"/>
          </a:xfrm>
          <a:prstGeom prst="rect">
            <a:avLst/>
          </a:prstGeom>
          <a:noFill/>
        </p:spPr>
        <p:txBody>
          <a:bodyPr wrap="square" rtlCol="0">
            <a:spAutoFit/>
          </a:bodyPr>
          <a:lstStyle/>
          <a:p>
            <a:r>
              <a:rPr lang="en-US" sz="2200" b="1" dirty="0" smtClean="0">
                <a:solidFill>
                  <a:srgbClr val="EF1156"/>
                </a:solidFill>
              </a:rPr>
              <a:t>Iodine</a:t>
            </a:r>
            <a:r>
              <a:rPr lang="ru-RU" sz="2200" b="1" dirty="0" smtClean="0">
                <a:solidFill>
                  <a:srgbClr val="EF1156"/>
                </a:solidFill>
              </a:rPr>
              <a:t>, </a:t>
            </a:r>
            <a:r>
              <a:rPr lang="en-US" sz="2200" b="1" dirty="0" smtClean="0">
                <a:solidFill>
                  <a:srgbClr val="EF1156"/>
                </a:solidFill>
              </a:rPr>
              <a:t>selenium</a:t>
            </a:r>
            <a:r>
              <a:rPr lang="ru-RU" sz="2200" b="1" dirty="0" smtClean="0">
                <a:solidFill>
                  <a:srgbClr val="EF1156"/>
                </a:solidFill>
              </a:rPr>
              <a:t>, </a:t>
            </a:r>
            <a:r>
              <a:rPr lang="en-US" sz="2200" b="1" dirty="0" smtClean="0">
                <a:solidFill>
                  <a:srgbClr val="EF1156"/>
                </a:solidFill>
              </a:rPr>
              <a:t>zinc</a:t>
            </a:r>
            <a:endParaRPr lang="ru-RU" sz="2200" b="1" dirty="0">
              <a:solidFill>
                <a:srgbClr val="EF1156"/>
              </a:solidFill>
            </a:endParaRPr>
          </a:p>
        </p:txBody>
      </p:sp>
    </p:spTree>
    <p:extLst>
      <p:ext uri="{BB962C8B-B14F-4D97-AF65-F5344CB8AC3E}">
        <p14:creationId xmlns:p14="http://schemas.microsoft.com/office/powerpoint/2010/main" val="370606693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25157</TotalTime>
  <Words>1647</Words>
  <Application>Microsoft Office PowerPoint</Application>
  <PresentationFormat>Экран (16:9)</PresentationFormat>
  <Paragraphs>161</Paragraphs>
  <Slides>15</Slides>
  <Notes>15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15</vt:i4>
      </vt:variant>
    </vt:vector>
  </HeadingPairs>
  <TitlesOfParts>
    <vt:vector size="24" baseType="lpstr">
      <vt:lpstr>Aharoni</vt:lpstr>
      <vt:lpstr>Symbol</vt:lpstr>
      <vt:lpstr>Arial</vt:lpstr>
      <vt:lpstr>Calibri Light</vt:lpstr>
      <vt:lpstr>Raleway Light</vt:lpstr>
      <vt:lpstr>Raleway</vt:lpstr>
      <vt:lpstr>Calibri</vt:lpstr>
      <vt:lpstr>Roboto Light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Ergun Kayis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Mirije Shefiti</dc:creator>
  <cp:lastModifiedBy>admin</cp:lastModifiedBy>
  <cp:revision>1472</cp:revision>
  <cp:lastPrinted>2015-03-02T20:38:25Z</cp:lastPrinted>
  <dcterms:created xsi:type="dcterms:W3CDTF">2014-07-08T04:55:45Z</dcterms:created>
  <dcterms:modified xsi:type="dcterms:W3CDTF">2018-10-12T12:26:48Z</dcterms:modified>
</cp:coreProperties>
</file>